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jpg>
</file>

<file path=ppt/media/image15.png>
</file>

<file path=ppt/media/image2.jpeg>
</file>

<file path=ppt/media/image3.png>
</file>

<file path=ppt/media/image4.png>
</file>

<file path=ppt/media/image5.png>
</file>

<file path=ppt/media/image6.jpe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512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196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301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936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963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97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194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348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274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438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994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056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592974"/>
            <a:ext cx="9144000" cy="88290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Silent Escape</a:t>
            </a:r>
            <a:endParaRPr lang="ko-KR" altLang="en-US" dirty="0"/>
          </a:p>
        </p:txBody>
      </p:sp>
      <p:pic>
        <p:nvPicPr>
          <p:cNvPr id="5" name="그림 4"/>
          <p:cNvPicPr/>
          <p:nvPr/>
        </p:nvPicPr>
        <p:blipFill>
          <a:blip r:embed="rId2"/>
          <a:stretch>
            <a:fillRect/>
          </a:stretch>
        </p:blipFill>
        <p:spPr>
          <a:xfrm>
            <a:off x="1523999" y="1677804"/>
            <a:ext cx="9320463" cy="3808596"/>
          </a:xfrm>
          <a:prstGeom prst="rect">
            <a:avLst/>
          </a:prstGeom>
        </p:spPr>
      </p:pic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1700462" y="5720414"/>
            <a:ext cx="9144000" cy="1655762"/>
          </a:xfrm>
        </p:spPr>
        <p:txBody>
          <a:bodyPr/>
          <a:lstStyle/>
          <a:p>
            <a:r>
              <a:rPr lang="ko-KR" altLang="ko-KR" b="1" dirty="0"/>
              <a:t>납치당한 주인공</a:t>
            </a:r>
            <a:r>
              <a:rPr lang="en-US" altLang="ko-KR" b="1" dirty="0"/>
              <a:t>, </a:t>
            </a:r>
            <a:r>
              <a:rPr lang="ko-KR" altLang="ko-KR" b="1" dirty="0"/>
              <a:t>놀이동산 한 가운데 에서 정신을 차려보니 세상은 좀비로 가득하고</a:t>
            </a:r>
            <a:r>
              <a:rPr lang="en-US" altLang="ko-KR" b="1" dirty="0"/>
              <a:t>… </a:t>
            </a:r>
            <a:r>
              <a:rPr lang="ko-KR" altLang="ko-KR" b="1" dirty="0"/>
              <a:t>우선은 탈출이 먼저다</a:t>
            </a:r>
            <a:r>
              <a:rPr lang="en-US" altLang="ko-KR" b="1" dirty="0"/>
              <a:t>…!</a:t>
            </a:r>
            <a:endParaRPr lang="ko-KR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063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4467225" cy="587375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게임</a:t>
            </a:r>
            <a:r>
              <a:rPr lang="ko-KR" altLang="en-US" dirty="0" smtClean="0"/>
              <a:t> </a:t>
            </a:r>
            <a:r>
              <a:rPr lang="ko-KR" altLang="en-US" dirty="0" smtClean="0"/>
              <a:t>시작</a:t>
            </a:r>
            <a:r>
              <a:rPr lang="ko-KR" altLang="en-US" dirty="0" smtClean="0"/>
              <a:t> </a:t>
            </a:r>
            <a:r>
              <a:rPr lang="ko-KR" altLang="en-US" dirty="0" smtClean="0"/>
              <a:t>순서도</a:t>
            </a:r>
            <a:endParaRPr lang="ko-KR" altLang="en-US" dirty="0"/>
          </a:p>
        </p:txBody>
      </p:sp>
      <p:sp>
        <p:nvSpPr>
          <p:cNvPr id="6" name="제목 4"/>
          <p:cNvSpPr txBox="1">
            <a:spLocks/>
          </p:cNvSpPr>
          <p:nvPr/>
        </p:nvSpPr>
        <p:spPr>
          <a:xfrm>
            <a:off x="6972300" y="365125"/>
            <a:ext cx="4467225" cy="587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게임</a:t>
            </a:r>
            <a:r>
              <a:rPr lang="ko-KR" altLang="en-US" dirty="0" smtClean="0"/>
              <a:t> </a:t>
            </a:r>
            <a:r>
              <a:rPr lang="ko-KR" altLang="en-US" dirty="0" smtClean="0"/>
              <a:t>진행</a:t>
            </a:r>
            <a:r>
              <a:rPr lang="ko-KR" altLang="en-US" dirty="0" smtClean="0"/>
              <a:t> </a:t>
            </a:r>
            <a:r>
              <a:rPr lang="ko-KR" altLang="en-US" dirty="0" smtClean="0"/>
              <a:t>순서도</a:t>
            </a:r>
            <a:endParaRPr lang="ko-KR" altLang="en-US" dirty="0"/>
          </a:p>
        </p:txBody>
      </p:sp>
      <p:pic>
        <p:nvPicPr>
          <p:cNvPr id="7" name="그림 6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1400175"/>
            <a:ext cx="4332605" cy="4790123"/>
          </a:xfrm>
          <a:prstGeom prst="rect">
            <a:avLst/>
          </a:prstGeom>
        </p:spPr>
      </p:pic>
      <p:pic>
        <p:nvPicPr>
          <p:cNvPr id="8" name="그림 7"/>
          <p:cNvPicPr/>
          <p:nvPr/>
        </p:nvPicPr>
        <p:blipFill>
          <a:blip r:embed="rId3"/>
          <a:stretch>
            <a:fillRect/>
          </a:stretch>
        </p:blipFill>
        <p:spPr>
          <a:xfrm>
            <a:off x="6669088" y="1181100"/>
            <a:ext cx="4598987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6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Unity]15.오큘러스 퀘스트 사용 #2 - 이동과 공격 구현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1" y="3095625"/>
            <a:ext cx="5581650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4686300" cy="539750"/>
          </a:xfrm>
        </p:spPr>
        <p:txBody>
          <a:bodyPr>
            <a:normAutofit fontScale="90000"/>
          </a:bodyPr>
          <a:lstStyle/>
          <a:p>
            <a:r>
              <a:rPr lang="en-US" altLang="ko-KR" sz="3600" dirty="0" smtClean="0"/>
              <a:t>Player </a:t>
            </a:r>
            <a:r>
              <a:rPr lang="en-US" altLang="ko-KR" sz="3600" dirty="0" err="1" smtClean="0"/>
              <a:t>Controll</a:t>
            </a:r>
            <a:r>
              <a:rPr lang="ko-KR" altLang="en-US" sz="3600" dirty="0" smtClean="0"/>
              <a:t> </a:t>
            </a:r>
            <a:r>
              <a:rPr lang="en-US" altLang="ko-KR" sz="3600" dirty="0" smtClean="0"/>
              <a:t>- </a:t>
            </a:r>
            <a:r>
              <a:rPr lang="ko-KR" altLang="en-US" sz="3600" dirty="0" smtClean="0"/>
              <a:t>이동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66851"/>
            <a:ext cx="10515600" cy="4191000"/>
          </a:xfrm>
        </p:spPr>
        <p:txBody>
          <a:bodyPr>
            <a:noAutofit/>
          </a:bodyPr>
          <a:lstStyle/>
          <a:p>
            <a:r>
              <a:rPr lang="ko-KR" altLang="ko-KR" sz="1600" b="1" dirty="0"/>
              <a:t>앉기 </a:t>
            </a:r>
            <a:r>
              <a:rPr lang="en-US" altLang="ko-KR" sz="1600" b="1" dirty="0"/>
              <a:t>&lt;-&gt; </a:t>
            </a:r>
            <a:r>
              <a:rPr lang="ko-KR" altLang="ko-KR" sz="1600" b="1" dirty="0"/>
              <a:t>서기</a:t>
            </a:r>
            <a:r>
              <a:rPr lang="ko-KR" altLang="ko-KR" sz="1600" dirty="0"/>
              <a:t> </a:t>
            </a:r>
            <a:r>
              <a:rPr lang="en-US" altLang="ko-KR" sz="1600" dirty="0"/>
              <a:t>: Left Primary </a:t>
            </a:r>
            <a:r>
              <a:rPr lang="en-US" altLang="ko-KR" sz="1600" dirty="0" err="1"/>
              <a:t>Thumbstick</a:t>
            </a:r>
            <a:r>
              <a:rPr lang="en-US" altLang="ko-KR" sz="1600" dirty="0"/>
              <a:t> </a:t>
            </a:r>
            <a:r>
              <a:rPr lang="en-US" altLang="ko-KR" sz="1600" dirty="0" err="1"/>
              <a:t>ButtonDown</a:t>
            </a:r>
            <a:r>
              <a:rPr lang="en-US" altLang="ko-KR" sz="1600" dirty="0"/>
              <a:t>(Toggle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왼손</a:t>
            </a:r>
            <a:r>
              <a:rPr lang="ko-KR" altLang="en-US" sz="1600" dirty="0" smtClean="0"/>
              <a:t> </a:t>
            </a:r>
            <a:r>
              <a:rPr lang="ko-KR" altLang="en-US" sz="1600" dirty="0" smtClean="0"/>
              <a:t>조이스틱</a:t>
            </a:r>
            <a:r>
              <a:rPr lang="ko-KR" altLang="en-US" sz="1600" dirty="0" smtClean="0"/>
              <a:t> </a:t>
            </a:r>
            <a:r>
              <a:rPr lang="ko-KR" altLang="en-US" sz="1600" dirty="0" smtClean="0"/>
              <a:t>버튼</a:t>
            </a:r>
            <a:r>
              <a:rPr lang="ko-KR" altLang="en-US" sz="1600" dirty="0" smtClean="0"/>
              <a:t> 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)</a:t>
            </a:r>
          </a:p>
          <a:p>
            <a:pPr marL="0" indent="0">
              <a:buNone/>
            </a:pPr>
            <a:endParaRPr lang="en-US" altLang="ko-KR" sz="1600" dirty="0" smtClean="0"/>
          </a:p>
          <a:p>
            <a:r>
              <a:rPr lang="ko-KR" altLang="en-US" sz="1600" b="1" dirty="0" smtClean="0"/>
              <a:t>선</a:t>
            </a:r>
            <a:r>
              <a:rPr lang="ko-KR" altLang="en-US" sz="1600" b="1" dirty="0" smtClean="0"/>
              <a:t> </a:t>
            </a:r>
            <a:r>
              <a:rPr lang="ko-KR" altLang="en-US" sz="1600" b="1" dirty="0" smtClean="0"/>
              <a:t>상태</a:t>
            </a:r>
            <a:endParaRPr lang="ko-KR" altLang="ko-KR" sz="1600" b="1" dirty="0"/>
          </a:p>
          <a:p>
            <a:pPr marL="0" indent="0">
              <a:buNone/>
            </a:pPr>
            <a:r>
              <a:rPr lang="en-US" altLang="ko-KR" sz="1400" b="1" dirty="0" smtClean="0"/>
              <a:t>        </a:t>
            </a:r>
            <a:r>
              <a:rPr lang="ko-KR" altLang="ko-KR" sz="1400" b="1" dirty="0" smtClean="0"/>
              <a:t>걷기</a:t>
            </a:r>
            <a:r>
              <a:rPr lang="en-US" altLang="ko-KR" sz="1400" b="1" dirty="0"/>
              <a:t>(</a:t>
            </a:r>
            <a:r>
              <a:rPr lang="ko-KR" altLang="ko-KR" sz="1400" b="1" dirty="0"/>
              <a:t>일반 속도</a:t>
            </a:r>
            <a:r>
              <a:rPr lang="en-US" altLang="ko-KR" sz="1400" b="1" dirty="0" smtClean="0"/>
              <a:t>)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: Axis2D.PrimaryThumbstick (</a:t>
            </a:r>
            <a:r>
              <a:rPr lang="ko-KR" altLang="ko-KR" sz="1400" dirty="0" smtClean="0"/>
              <a:t>왼손 조이스틱</a:t>
            </a:r>
            <a:r>
              <a:rPr lang="en-US" altLang="ko-KR" sz="1400" dirty="0" smtClean="0"/>
              <a:t>) Axis 0.5 </a:t>
            </a:r>
            <a:r>
              <a:rPr lang="ko-KR" altLang="ko-KR" sz="1400" dirty="0" smtClean="0"/>
              <a:t>이상</a:t>
            </a:r>
          </a:p>
          <a:p>
            <a:pPr marL="0" indent="0">
              <a:buNone/>
            </a:pPr>
            <a:r>
              <a:rPr lang="en-US" altLang="ko-KR" sz="1400" b="1" dirty="0" smtClean="0"/>
              <a:t>        </a:t>
            </a:r>
            <a:r>
              <a:rPr lang="ko-KR" altLang="ko-KR" sz="1400" b="1" dirty="0" smtClean="0"/>
              <a:t>살금살금 걷기</a:t>
            </a:r>
            <a:r>
              <a:rPr lang="en-US" altLang="ko-KR" sz="1400" dirty="0" smtClean="0"/>
              <a:t>(</a:t>
            </a:r>
            <a:r>
              <a:rPr lang="ko-KR" altLang="ko-KR" sz="1400" dirty="0" smtClean="0"/>
              <a:t>느린 속도</a:t>
            </a:r>
            <a:r>
              <a:rPr lang="en-US" altLang="ko-KR" sz="1400" dirty="0" smtClean="0"/>
              <a:t>, </a:t>
            </a:r>
            <a:r>
              <a:rPr lang="ko-KR" altLang="ko-KR" sz="1400" dirty="0" smtClean="0"/>
              <a:t>비교적 조용함</a:t>
            </a:r>
            <a:r>
              <a:rPr lang="en-US" altLang="ko-KR" sz="1400" dirty="0" smtClean="0"/>
              <a:t>) : Axis2D.PrimaryThumbstick(</a:t>
            </a:r>
            <a:r>
              <a:rPr lang="ko-KR" altLang="ko-KR" sz="1400" dirty="0" smtClean="0"/>
              <a:t>왼손 조이스틱</a:t>
            </a:r>
            <a:r>
              <a:rPr lang="en-US" altLang="ko-KR" sz="1400" dirty="0" smtClean="0"/>
              <a:t>) Axis 0.5 </a:t>
            </a:r>
            <a:r>
              <a:rPr lang="ko-KR" altLang="ko-KR" sz="1400" dirty="0" smtClean="0"/>
              <a:t>미만</a:t>
            </a:r>
            <a:endParaRPr lang="ko-KR" altLang="ko-KR" sz="1600" dirty="0" smtClean="0"/>
          </a:p>
          <a:p>
            <a:pPr marL="0" indent="0">
              <a:buNone/>
            </a:pPr>
            <a:r>
              <a:rPr lang="en-US" altLang="ko-KR" sz="1600" b="1" dirty="0" smtClean="0"/>
              <a:t>       </a:t>
            </a:r>
            <a:r>
              <a:rPr lang="ko-KR" altLang="ko-KR" sz="1600" b="1" dirty="0" smtClean="0"/>
              <a:t>달리기</a:t>
            </a:r>
            <a:r>
              <a:rPr lang="en-US" altLang="ko-KR" sz="1600" dirty="0"/>
              <a:t>:  </a:t>
            </a:r>
            <a:r>
              <a:rPr lang="ko-KR" altLang="ko-KR" sz="1600" dirty="0" smtClean="0"/>
              <a:t>오른쪽 </a:t>
            </a:r>
            <a:r>
              <a:rPr lang="en-US" altLang="ko-KR" sz="1600" dirty="0"/>
              <a:t>A</a:t>
            </a:r>
            <a:r>
              <a:rPr lang="ko-KR" altLang="ko-KR" sz="1600" dirty="0"/>
              <a:t>버튼 누른 상태로 </a:t>
            </a:r>
            <a:r>
              <a:rPr lang="ko-KR" altLang="en-US" sz="1600" dirty="0" smtClean="0"/>
              <a:t>걷기</a:t>
            </a:r>
            <a:r>
              <a:rPr lang="ko-KR" altLang="ko-KR" sz="1600" dirty="0" smtClean="0"/>
              <a:t> </a:t>
            </a:r>
            <a:r>
              <a:rPr lang="en-US" altLang="ko-KR" sz="1600" dirty="0"/>
              <a:t>(</a:t>
            </a:r>
            <a:r>
              <a:rPr lang="ko-KR" altLang="ko-KR" sz="1600" dirty="0"/>
              <a:t>진동 추가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en-US" sz="1600" b="1" dirty="0" smtClean="0"/>
              <a:t>앉은</a:t>
            </a:r>
            <a:r>
              <a:rPr lang="ko-KR" altLang="en-US" sz="1600" b="1" dirty="0" smtClean="0"/>
              <a:t> </a:t>
            </a:r>
            <a:r>
              <a:rPr lang="ko-KR" altLang="en-US" sz="1600" b="1" dirty="0" smtClean="0"/>
              <a:t>상태</a:t>
            </a:r>
            <a:endParaRPr lang="en-US" altLang="ko-KR" sz="1600" b="1" dirty="0" smtClean="0"/>
          </a:p>
          <a:p>
            <a:pPr marL="0" indent="0">
              <a:buNone/>
            </a:pPr>
            <a:r>
              <a:rPr lang="ko-KR" altLang="en-US" sz="1600" b="1" dirty="0"/>
              <a:t> </a:t>
            </a:r>
            <a:r>
              <a:rPr lang="ko-KR" altLang="en-US" sz="1600" b="1" dirty="0" smtClean="0"/>
              <a:t>      </a:t>
            </a:r>
            <a:r>
              <a:rPr lang="ko-KR" altLang="en-US" sz="1600" b="1" dirty="0" smtClean="0"/>
              <a:t>살금살금</a:t>
            </a:r>
            <a:r>
              <a:rPr lang="ko-KR" altLang="en-US" sz="1600" b="1" dirty="0" smtClean="0"/>
              <a:t> </a:t>
            </a:r>
            <a:r>
              <a:rPr lang="ko-KR" altLang="en-US" sz="1600" b="1" dirty="0" smtClean="0"/>
              <a:t>걷기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Axis2D.PrimaryThumbstick (</a:t>
            </a:r>
            <a:r>
              <a:rPr lang="ko-KR" altLang="ko-KR" sz="1600" dirty="0" smtClean="0"/>
              <a:t>왼손 조이스틱</a:t>
            </a:r>
            <a:r>
              <a:rPr lang="en-US" altLang="ko-KR" sz="1600" dirty="0" smtClean="0"/>
              <a:t>) </a:t>
            </a:r>
            <a:endParaRPr lang="en-US" altLang="ko-KR" sz="1600" b="1" dirty="0"/>
          </a:p>
          <a:p>
            <a:pPr marL="0" indent="0">
              <a:buNone/>
            </a:pPr>
            <a:r>
              <a:rPr lang="ko-KR" altLang="en-US" sz="1600" b="1" dirty="0" smtClean="0"/>
              <a:t>       </a:t>
            </a:r>
            <a:r>
              <a:rPr lang="ko-KR" altLang="ko-KR" sz="1600" b="1" dirty="0" smtClean="0"/>
              <a:t>숨기</a:t>
            </a:r>
            <a:r>
              <a:rPr lang="ko-KR" altLang="ko-KR" sz="1600" dirty="0" smtClean="0"/>
              <a:t> </a:t>
            </a:r>
            <a:r>
              <a:rPr lang="en-US" altLang="ko-KR" sz="1600" dirty="0"/>
              <a:t>: </a:t>
            </a:r>
            <a:r>
              <a:rPr lang="ko-KR" altLang="ko-KR" sz="1600" dirty="0" smtClean="0"/>
              <a:t>특정 </a:t>
            </a:r>
            <a:r>
              <a:rPr lang="ko-KR" altLang="ko-KR" sz="1600" dirty="0"/>
              <a:t>오브젝트</a:t>
            </a:r>
            <a:r>
              <a:rPr lang="en-US" altLang="ko-KR" sz="1600" dirty="0"/>
              <a:t>(</a:t>
            </a:r>
            <a:r>
              <a:rPr lang="ko-KR" altLang="ko-KR" sz="1600" dirty="0"/>
              <a:t>은</a:t>
            </a:r>
            <a:r>
              <a:rPr lang="en-US" altLang="ko-KR" sz="1600" dirty="0"/>
              <a:t>, </a:t>
            </a:r>
            <a:r>
              <a:rPr lang="ko-KR" altLang="ko-KR" sz="1600" dirty="0"/>
              <a:t>엄폐물</a:t>
            </a:r>
            <a:r>
              <a:rPr lang="en-US" altLang="ko-KR" sz="1600" dirty="0"/>
              <a:t>) </a:t>
            </a:r>
            <a:r>
              <a:rPr lang="ko-KR" altLang="ko-KR" sz="1600" dirty="0"/>
              <a:t>근처로 </a:t>
            </a:r>
            <a:r>
              <a:rPr lang="ko-KR" altLang="ko-KR" sz="1600" dirty="0" smtClean="0"/>
              <a:t>이동</a:t>
            </a:r>
            <a:endParaRPr lang="en-US" altLang="ko-KR" sz="1600" dirty="0" smtClean="0"/>
          </a:p>
          <a:p>
            <a:pPr marL="0" indent="0">
              <a:buNone/>
            </a:pPr>
            <a:endParaRPr lang="ko-KR" altLang="ko-KR" sz="1600" dirty="0"/>
          </a:p>
          <a:p>
            <a:r>
              <a:rPr lang="ko-KR" altLang="ko-KR" sz="1600" b="1" dirty="0"/>
              <a:t>방향 전환</a:t>
            </a:r>
            <a:r>
              <a:rPr lang="en-US" altLang="ko-KR" sz="1600" dirty="0"/>
              <a:t> : Axis2D.SecondaryThumbstick (</a:t>
            </a:r>
            <a:r>
              <a:rPr lang="ko-KR" altLang="ko-KR" sz="1600" dirty="0"/>
              <a:t>오른손 조이스틱</a:t>
            </a:r>
            <a:r>
              <a:rPr lang="en-US" altLang="ko-KR" sz="1600" dirty="0"/>
              <a:t>)</a:t>
            </a:r>
            <a:endParaRPr lang="ko-KR" altLang="ko-KR" sz="1600" dirty="0"/>
          </a:p>
          <a:p>
            <a:r>
              <a:rPr lang="ko-KR" altLang="ko-KR" sz="1600" b="1" dirty="0"/>
              <a:t>시점 전환</a:t>
            </a:r>
            <a:r>
              <a:rPr lang="ko-KR" altLang="ko-KR" sz="1600" dirty="0"/>
              <a:t> </a:t>
            </a:r>
            <a:r>
              <a:rPr lang="en-US" altLang="ko-KR" sz="1600" dirty="0"/>
              <a:t>: Player</a:t>
            </a:r>
            <a:r>
              <a:rPr lang="ko-KR" altLang="ko-KR" sz="1600" dirty="0"/>
              <a:t>가 바라보는 </a:t>
            </a:r>
            <a:r>
              <a:rPr lang="ko-KR" altLang="ko-KR" sz="1600" dirty="0" smtClean="0"/>
              <a:t>방향으로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전환</a:t>
            </a:r>
            <a:endParaRPr lang="ko-KR" altLang="ko-KR" sz="1600" dirty="0"/>
          </a:p>
          <a:p>
            <a:pPr marL="0" indent="0">
              <a:buNone/>
            </a:pPr>
            <a:endParaRPr lang="ko-KR" altLang="ko-KR" sz="1600" dirty="0"/>
          </a:p>
        </p:txBody>
      </p:sp>
    </p:spTree>
    <p:extLst>
      <p:ext uri="{BB962C8B-B14F-4D97-AF65-F5344CB8AC3E}">
        <p14:creationId xmlns:p14="http://schemas.microsoft.com/office/powerpoint/2010/main" val="402316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Unity]15.오큘러스 퀘스트 사용 #2 - 이동과 공격 구현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1" y="3286125"/>
            <a:ext cx="558165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610225" cy="539750"/>
          </a:xfrm>
        </p:spPr>
        <p:txBody>
          <a:bodyPr>
            <a:normAutofit fontScale="90000"/>
          </a:bodyPr>
          <a:lstStyle/>
          <a:p>
            <a:r>
              <a:rPr lang="en-US" altLang="ko-KR" sz="3600" dirty="0" smtClean="0"/>
              <a:t>Player </a:t>
            </a:r>
            <a:r>
              <a:rPr lang="en-US" altLang="ko-KR" sz="3600" dirty="0" err="1" smtClean="0"/>
              <a:t>Controll</a:t>
            </a:r>
            <a:r>
              <a:rPr lang="en-US" altLang="ko-KR" sz="3600" dirty="0" smtClean="0"/>
              <a:t> - </a:t>
            </a:r>
            <a:r>
              <a:rPr lang="ko-KR" altLang="en-US" sz="3600" dirty="0" smtClean="0"/>
              <a:t>상호작용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14425"/>
            <a:ext cx="10515600" cy="5186363"/>
          </a:xfrm>
        </p:spPr>
        <p:txBody>
          <a:bodyPr>
            <a:noAutofit/>
          </a:bodyPr>
          <a:lstStyle/>
          <a:p>
            <a:endParaRPr lang="ko-KR" altLang="ko-KR" sz="1600" dirty="0"/>
          </a:p>
          <a:p>
            <a:r>
              <a:rPr lang="ko-KR" altLang="ko-KR" sz="1600" b="1" dirty="0"/>
              <a:t>아이템 잡기</a:t>
            </a:r>
            <a:r>
              <a:rPr lang="en-US" altLang="ko-KR" sz="1600" b="1" dirty="0"/>
              <a:t>(</a:t>
            </a:r>
            <a:r>
              <a:rPr lang="ko-KR" altLang="ko-KR" sz="1600" b="1" dirty="0" err="1"/>
              <a:t>그랩</a:t>
            </a:r>
            <a:r>
              <a:rPr lang="en-US" altLang="ko-KR" sz="1600" b="1" dirty="0"/>
              <a:t>)</a:t>
            </a:r>
            <a:r>
              <a:rPr lang="en-US" altLang="ko-KR" sz="1600" dirty="0"/>
              <a:t> : </a:t>
            </a:r>
            <a:r>
              <a:rPr lang="ko-KR" altLang="ko-KR" sz="1600" dirty="0"/>
              <a:t>각 손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(Hold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놓기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Release (</a:t>
            </a:r>
            <a:r>
              <a:rPr lang="ko-KR" altLang="ko-KR" sz="1600" dirty="0"/>
              <a:t>컨트롤러 가속도를 이용해 던지기 구현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</a:t>
            </a:r>
            <a:r>
              <a:rPr lang="ko-KR" altLang="ko-KR" sz="1600" b="1" dirty="0" err="1"/>
              <a:t>인벤토리에</a:t>
            </a:r>
            <a:r>
              <a:rPr lang="ko-KR" altLang="ko-KR" sz="1600" b="1" dirty="0"/>
              <a:t> 수납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ko-KR" altLang="ko-KR" sz="1600" dirty="0"/>
              <a:t>각 손 주머니 위치에서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Release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</a:t>
            </a:r>
            <a:r>
              <a:rPr lang="ko-KR" altLang="ko-KR" sz="1600" b="1" dirty="0" err="1"/>
              <a:t>인벤토리에서</a:t>
            </a:r>
            <a:r>
              <a:rPr lang="ko-KR" altLang="ko-KR" sz="1600" b="1" dirty="0"/>
              <a:t> 꺼내기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ko-KR" altLang="ko-KR" sz="1600" dirty="0"/>
              <a:t>각 손 주머니 위치에서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Hold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손전등 </a:t>
            </a:r>
            <a:r>
              <a:rPr lang="en-US" altLang="ko-KR" sz="1600" b="1" dirty="0"/>
              <a:t>On/Off</a:t>
            </a:r>
            <a:r>
              <a:rPr lang="en-US" altLang="ko-KR" sz="1600" dirty="0"/>
              <a:t>: </a:t>
            </a:r>
            <a:r>
              <a:rPr lang="ko-KR" altLang="ko-KR" sz="1600" dirty="0"/>
              <a:t>각 손 위쪽 버튼</a:t>
            </a:r>
            <a:r>
              <a:rPr lang="en-US" altLang="ko-KR" sz="1600" dirty="0"/>
              <a:t>(</a:t>
            </a:r>
            <a:r>
              <a:rPr lang="ko-KR" altLang="ko-KR" sz="1600" dirty="0"/>
              <a:t>왼쪽 </a:t>
            </a:r>
            <a:r>
              <a:rPr lang="en-US" altLang="ko-KR" sz="1600" dirty="0"/>
              <a:t>Y, </a:t>
            </a:r>
            <a:r>
              <a:rPr lang="ko-KR" altLang="ko-KR" sz="1600" dirty="0"/>
              <a:t>오른쪽 </a:t>
            </a:r>
            <a:r>
              <a:rPr lang="en-US" altLang="ko-KR" sz="1600" dirty="0"/>
              <a:t>B)</a:t>
            </a:r>
            <a:endParaRPr lang="ko-KR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24796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타이틀</a:t>
            </a:r>
            <a:r>
              <a:rPr lang="ko-KR" altLang="en-US" dirty="0" smtClean="0"/>
              <a:t> </a:t>
            </a:r>
            <a:r>
              <a:rPr lang="ko-KR" altLang="en-US" dirty="0" smtClean="0"/>
              <a:t>메뉴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메인메뉴</a:t>
            </a:r>
            <a:r>
              <a:rPr lang="en-US" altLang="ko-KR" dirty="0" smtClean="0"/>
              <a:t>) UI</a:t>
            </a:r>
          </a:p>
          <a:p>
            <a:pPr lvl="1"/>
            <a:r>
              <a:rPr lang="ko-KR" altLang="en-US" dirty="0" smtClean="0"/>
              <a:t>각종</a:t>
            </a:r>
            <a:r>
              <a:rPr lang="ko-KR" altLang="en-US" dirty="0" smtClean="0"/>
              <a:t> </a:t>
            </a:r>
            <a:r>
              <a:rPr lang="ko-KR" altLang="en-US" dirty="0" smtClean="0"/>
              <a:t>버튼들</a:t>
            </a:r>
            <a:r>
              <a:rPr lang="en-US" altLang="ko-KR" dirty="0" smtClean="0"/>
              <a:t>(</a:t>
            </a:r>
            <a:r>
              <a:rPr lang="ko-KR" altLang="en-US" dirty="0" smtClean="0"/>
              <a:t>시작하기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옵션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나가기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 err="1" smtClean="0"/>
              <a:t>인게임</a:t>
            </a:r>
            <a:r>
              <a:rPr lang="ko-KR" altLang="en-US" dirty="0" smtClean="0"/>
              <a:t> </a:t>
            </a:r>
            <a:r>
              <a:rPr lang="ko-KR" altLang="en-US" dirty="0" smtClean="0"/>
              <a:t>메뉴</a:t>
            </a:r>
            <a:endParaRPr lang="en-US" altLang="ko-KR" dirty="0"/>
          </a:p>
          <a:p>
            <a:pPr lvl="1"/>
            <a:r>
              <a:rPr lang="ko-KR" altLang="en-US" dirty="0" smtClean="0"/>
              <a:t>상호작용</a:t>
            </a:r>
            <a:r>
              <a:rPr lang="ko-KR" altLang="en-US" dirty="0" smtClean="0"/>
              <a:t> </a:t>
            </a:r>
            <a:r>
              <a:rPr lang="en-US" altLang="ko-KR" dirty="0" smtClean="0"/>
              <a:t>UI (</a:t>
            </a:r>
            <a:r>
              <a:rPr lang="ko-KR" altLang="en-US" dirty="0" smtClean="0"/>
              <a:t>아이템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아이템</a:t>
            </a:r>
            <a:r>
              <a:rPr lang="ko-KR" altLang="en-US" dirty="0" smtClean="0"/>
              <a:t> </a:t>
            </a:r>
            <a:r>
              <a:rPr lang="ko-KR" altLang="en-US" dirty="0" smtClean="0"/>
              <a:t>홀더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지도</a:t>
            </a:r>
            <a:r>
              <a:rPr lang="ko-KR" altLang="en-US" dirty="0" smtClean="0"/>
              <a:t> </a:t>
            </a:r>
            <a:r>
              <a:rPr lang="ko-KR" altLang="en-US" dirty="0" smtClean="0"/>
              <a:t>등</a:t>
            </a:r>
            <a:r>
              <a:rPr lang="en-US" altLang="ko-KR" dirty="0" smtClean="0"/>
              <a:t>)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일시정지</a:t>
            </a:r>
            <a:r>
              <a:rPr lang="en-US" altLang="ko-KR" dirty="0" smtClean="0"/>
              <a:t>,</a:t>
            </a:r>
            <a:r>
              <a:rPr lang="en-US" altLang="ko-KR" dirty="0" smtClean="0"/>
              <a:t> </a:t>
            </a:r>
            <a:r>
              <a:rPr lang="ko-KR" altLang="en-US" dirty="0" smtClean="0"/>
              <a:t>메뉴 </a:t>
            </a:r>
            <a:r>
              <a:rPr lang="en-US" altLang="ko-KR" dirty="0" smtClean="0"/>
              <a:t>UI</a:t>
            </a:r>
          </a:p>
          <a:p>
            <a:pPr lvl="1"/>
            <a:r>
              <a:rPr lang="en-US" altLang="ko-KR" dirty="0" smtClean="0"/>
              <a:t>Story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컷씬</a:t>
            </a:r>
            <a:r>
              <a:rPr lang="ko-KR" altLang="en-US" dirty="0" smtClean="0"/>
              <a:t> </a:t>
            </a:r>
            <a:r>
              <a:rPr lang="en-US" altLang="ko-KR" dirty="0" smtClean="0"/>
              <a:t>UI</a:t>
            </a:r>
          </a:p>
          <a:p>
            <a:pPr lvl="1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0823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사운드</a:t>
            </a:r>
            <a:r>
              <a:rPr lang="ko-KR" altLang="en-US" dirty="0" smtClean="0"/>
              <a:t> </a:t>
            </a:r>
            <a:r>
              <a:rPr lang="ko-KR" altLang="en-US" dirty="0" smtClean="0"/>
              <a:t>리소스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altLang="ko-KR" sz="2400" dirty="0" smtClean="0"/>
              <a:t>BGM</a:t>
            </a:r>
          </a:p>
          <a:p>
            <a:r>
              <a:rPr lang="ko-KR" altLang="en-US" sz="2400" dirty="0" smtClean="0"/>
              <a:t>플레이어 심장박동소리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발소리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일반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걷기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뛰기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앉기</a:t>
            </a:r>
            <a:r>
              <a:rPr lang="en-US" altLang="ko-KR" sz="2400" dirty="0" smtClean="0"/>
              <a:t>)</a:t>
            </a:r>
          </a:p>
          <a:p>
            <a:r>
              <a:rPr lang="ko-KR" altLang="en-US" sz="2400" dirty="0" smtClean="0"/>
              <a:t>플레이어 상호작용 소리</a:t>
            </a:r>
            <a:r>
              <a:rPr lang="en-US" altLang="ko-KR" sz="2400" dirty="0" smtClean="0"/>
              <a:t>(CCTV</a:t>
            </a:r>
            <a:r>
              <a:rPr lang="ko-KR" altLang="en-US" sz="2400" dirty="0" smtClean="0"/>
              <a:t>에 걸렸을 때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사망했을 때 등</a:t>
            </a:r>
            <a:r>
              <a:rPr lang="en-US" altLang="ko-KR" sz="2400" dirty="0" smtClean="0"/>
              <a:t>)</a:t>
            </a:r>
            <a:endParaRPr lang="en-US" altLang="ko-KR" sz="2400" dirty="0" smtClean="0"/>
          </a:p>
          <a:p>
            <a:r>
              <a:rPr lang="ko-KR" altLang="ko-KR" sz="2400" dirty="0" smtClean="0"/>
              <a:t>각 </a:t>
            </a:r>
            <a:r>
              <a:rPr lang="en-AU" altLang="ko-KR" sz="2400" dirty="0"/>
              <a:t>AI </a:t>
            </a:r>
            <a:r>
              <a:rPr lang="ko-KR" altLang="ko-KR" sz="2400" dirty="0"/>
              <a:t>개체의 상태에 따른 소리</a:t>
            </a:r>
            <a:r>
              <a:rPr lang="en-AU" altLang="ko-KR" sz="2400" dirty="0"/>
              <a:t>(Idle, Patrol, </a:t>
            </a:r>
            <a:r>
              <a:rPr lang="en-AU" altLang="ko-KR" sz="2400" dirty="0" smtClean="0"/>
              <a:t>Trace)</a:t>
            </a:r>
          </a:p>
          <a:p>
            <a:r>
              <a:rPr lang="ko-KR" altLang="en-US" sz="2400" dirty="0" smtClean="0"/>
              <a:t>각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Enemy</a:t>
            </a:r>
            <a:r>
              <a:rPr lang="ko-KR" altLang="en-US" sz="2400" dirty="0" smtClean="0"/>
              <a:t> </a:t>
            </a:r>
            <a:r>
              <a:rPr lang="ko-KR" altLang="en-US" sz="2400" dirty="0" smtClean="0"/>
              <a:t>개체의</a:t>
            </a:r>
            <a:r>
              <a:rPr lang="ko-KR" altLang="en-US" sz="2400" dirty="0" smtClean="0"/>
              <a:t> </a:t>
            </a:r>
            <a:r>
              <a:rPr lang="ko-KR" altLang="en-US" sz="2400" dirty="0" smtClean="0"/>
              <a:t>발소리</a:t>
            </a:r>
            <a:endParaRPr lang="en-AU" altLang="ko-KR" sz="2400" dirty="0" smtClean="0"/>
          </a:p>
          <a:p>
            <a:r>
              <a:rPr lang="en-US" altLang="ko-KR" sz="2400" dirty="0" smtClean="0"/>
              <a:t>CCTV</a:t>
            </a:r>
            <a:r>
              <a:rPr lang="ko-KR" altLang="ko-KR" sz="2400" dirty="0" smtClean="0"/>
              <a:t>의 </a:t>
            </a:r>
            <a:r>
              <a:rPr lang="ko-KR" altLang="ko-KR" sz="2400" dirty="0" err="1"/>
              <a:t>알람</a:t>
            </a:r>
            <a:r>
              <a:rPr lang="en-AU" altLang="ko-KR" sz="2400" dirty="0"/>
              <a:t>(</a:t>
            </a:r>
            <a:r>
              <a:rPr lang="ko-KR" altLang="ko-KR" sz="2400" dirty="0"/>
              <a:t>경고</a:t>
            </a:r>
            <a:r>
              <a:rPr lang="en-AU" altLang="ko-KR" sz="2400" dirty="0" smtClean="0"/>
              <a:t>)</a:t>
            </a:r>
            <a:r>
              <a:rPr lang="ko-KR" altLang="en-US" sz="2400" dirty="0" smtClean="0"/>
              <a:t>소리</a:t>
            </a:r>
            <a:endParaRPr lang="en-AU" altLang="ko-KR" sz="2400" dirty="0"/>
          </a:p>
          <a:p>
            <a:r>
              <a:rPr lang="ko-KR" altLang="ko-KR" sz="2400" dirty="0" smtClean="0"/>
              <a:t>옵션</a:t>
            </a:r>
            <a:r>
              <a:rPr lang="ko-KR" altLang="en-US" sz="2400" dirty="0" smtClean="0"/>
              <a:t> </a:t>
            </a:r>
            <a:r>
              <a:rPr lang="ko-KR" altLang="en-US" sz="2400" dirty="0" smtClean="0"/>
              <a:t>등</a:t>
            </a:r>
            <a:r>
              <a:rPr lang="ko-KR" altLang="en-US" sz="2400" dirty="0" smtClean="0"/>
              <a:t> </a:t>
            </a:r>
            <a:r>
              <a:rPr lang="en-AU" altLang="ko-KR" sz="2400" dirty="0" smtClean="0"/>
              <a:t>UI </a:t>
            </a:r>
            <a:r>
              <a:rPr lang="ko-KR" altLang="ko-KR" sz="2400" dirty="0" smtClean="0"/>
              <a:t>상호작용 음원</a:t>
            </a:r>
            <a:endParaRPr lang="en-US" altLang="ko-KR" sz="2400" dirty="0" smtClean="0"/>
          </a:p>
          <a:p>
            <a:r>
              <a:rPr lang="ko-KR" altLang="en-US" sz="2400" dirty="0" err="1" smtClean="0"/>
              <a:t>인게임</a:t>
            </a:r>
            <a:r>
              <a:rPr lang="ko-KR" altLang="en-US" sz="2400" dirty="0" smtClean="0"/>
              <a:t> </a:t>
            </a:r>
            <a:r>
              <a:rPr lang="ko-KR" altLang="en-US" sz="2400" dirty="0" smtClean="0"/>
              <a:t>내</a:t>
            </a:r>
            <a:r>
              <a:rPr lang="ko-KR" altLang="en-US" sz="2400" dirty="0" smtClean="0"/>
              <a:t> </a:t>
            </a:r>
            <a:r>
              <a:rPr lang="ko-KR" altLang="en-US" sz="2400" dirty="0" smtClean="0"/>
              <a:t>오브젝트와의</a:t>
            </a:r>
            <a:r>
              <a:rPr lang="ko-KR" altLang="en-US" sz="2400" dirty="0" smtClean="0"/>
              <a:t> </a:t>
            </a:r>
            <a:r>
              <a:rPr lang="ko-KR" altLang="en-US" sz="2400" dirty="0" smtClean="0"/>
              <a:t>상호작용</a:t>
            </a:r>
            <a:r>
              <a:rPr lang="ko-KR" altLang="en-US" sz="2400" dirty="0" smtClean="0"/>
              <a:t> </a:t>
            </a:r>
            <a:r>
              <a:rPr lang="ko-KR" altLang="en-US" sz="2400" dirty="0" smtClean="0"/>
              <a:t>음원</a:t>
            </a:r>
            <a:endParaRPr lang="en-US" altLang="ko-KR" sz="24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823209" y="180976"/>
            <a:ext cx="3222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/>
              <a:t>변수명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카멜표기법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사용</a:t>
            </a:r>
            <a:r>
              <a:rPr lang="en-US" altLang="ko-KR" sz="1200" dirty="0" smtClean="0"/>
              <a:t>.</a:t>
            </a:r>
            <a:r>
              <a:rPr lang="ko-KR" altLang="en-US" sz="1200" dirty="0" smtClean="0"/>
              <a:t> </a:t>
            </a:r>
            <a:endParaRPr lang="en-US" altLang="ko-KR" sz="1200" dirty="0" smtClean="0"/>
          </a:p>
          <a:p>
            <a:r>
              <a:rPr lang="ko-KR" altLang="en-US" sz="1200" dirty="0" smtClean="0"/>
              <a:t>           </a:t>
            </a:r>
            <a:r>
              <a:rPr lang="ko-KR" altLang="en-US" sz="1200" dirty="0" smtClean="0"/>
              <a:t>멤버변수의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경우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m </a:t>
            </a:r>
            <a:r>
              <a:rPr lang="ko-KR" altLang="en-US" sz="1200" dirty="0" smtClean="0"/>
              <a:t>기입</a:t>
            </a:r>
            <a:endParaRPr lang="en-US" altLang="ko-KR" sz="1200" dirty="0" smtClean="0"/>
          </a:p>
          <a:p>
            <a:r>
              <a:rPr lang="ko-KR" altLang="en-US" sz="1200" dirty="0"/>
              <a:t> </a:t>
            </a:r>
            <a:r>
              <a:rPr lang="ko-KR" altLang="en-US" sz="1200" dirty="0" smtClean="0"/>
              <a:t>          </a:t>
            </a:r>
            <a:r>
              <a:rPr lang="ko-KR" altLang="en-US" sz="1200" dirty="0" smtClean="0"/>
              <a:t>외부에서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들어오는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데이터는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_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기입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280472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976"/>
            <a:ext cx="12192000" cy="656113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66775" y="304801"/>
            <a:ext cx="3810000" cy="62547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클래스</a:t>
            </a:r>
            <a:r>
              <a:rPr lang="ko-KR" altLang="en-US" sz="2800" dirty="0" smtClean="0"/>
              <a:t> </a:t>
            </a:r>
            <a:r>
              <a:rPr lang="ko-KR" altLang="en-US" sz="2800" dirty="0" smtClean="0"/>
              <a:t>다이어그램</a:t>
            </a:r>
            <a:endParaRPr lang="ko-KR" alt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6823209" y="180976"/>
            <a:ext cx="3222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/>
              <a:t>변수명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카멜표기법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사용</a:t>
            </a:r>
            <a:r>
              <a:rPr lang="en-US" altLang="ko-KR" sz="1200" dirty="0" smtClean="0"/>
              <a:t>.</a:t>
            </a:r>
            <a:r>
              <a:rPr lang="ko-KR" altLang="en-US" sz="1200" dirty="0" smtClean="0"/>
              <a:t> </a:t>
            </a:r>
            <a:endParaRPr lang="en-US" altLang="ko-KR" sz="1200" dirty="0" smtClean="0"/>
          </a:p>
          <a:p>
            <a:r>
              <a:rPr lang="ko-KR" altLang="en-US" sz="1200" dirty="0" smtClean="0"/>
              <a:t>           </a:t>
            </a:r>
            <a:r>
              <a:rPr lang="ko-KR" altLang="en-US" sz="1200" dirty="0" smtClean="0"/>
              <a:t>멤버변수의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경우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m </a:t>
            </a:r>
            <a:r>
              <a:rPr lang="ko-KR" altLang="en-US" sz="1200" dirty="0" smtClean="0"/>
              <a:t>기입</a:t>
            </a:r>
            <a:endParaRPr lang="en-US" altLang="ko-KR" sz="1200" dirty="0" smtClean="0"/>
          </a:p>
          <a:p>
            <a:r>
              <a:rPr lang="ko-KR" altLang="en-US" sz="1200" dirty="0"/>
              <a:t> </a:t>
            </a:r>
            <a:r>
              <a:rPr lang="ko-KR" altLang="en-US" sz="1200" dirty="0" smtClean="0"/>
              <a:t>          </a:t>
            </a:r>
            <a:r>
              <a:rPr lang="ko-KR" altLang="en-US" sz="1200" dirty="0" smtClean="0"/>
              <a:t>외부에서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들어오는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데이터는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_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기입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9593330" y="142877"/>
            <a:ext cx="24913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/>
              <a:t>함수명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최대한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명확한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것을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기준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1006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Development </a:t>
            </a:r>
            <a:r>
              <a:rPr lang="en-US" altLang="ko-KR" dirty="0"/>
              <a:t>Schedule</a:t>
            </a:r>
            <a:endParaRPr lang="ko-KR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337390"/>
            <a:ext cx="9776565" cy="465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673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433137"/>
            <a:ext cx="10515600" cy="5743826"/>
          </a:xfrm>
        </p:spPr>
        <p:txBody>
          <a:bodyPr>
            <a:normAutofit/>
          </a:bodyPr>
          <a:lstStyle/>
          <a:p>
            <a:r>
              <a:rPr lang="en-US" altLang="ko-KR" b="1" dirty="0" smtClean="0"/>
              <a:t>Member : </a:t>
            </a:r>
            <a:r>
              <a:rPr lang="ko-KR" altLang="en-US" dirty="0" smtClean="0"/>
              <a:t>이상욱</a:t>
            </a:r>
            <a:r>
              <a:rPr lang="en-US" altLang="ko-KR" dirty="0" smtClean="0"/>
              <a:t>(</a:t>
            </a:r>
            <a:r>
              <a:rPr lang="ko-KR" altLang="en-US" dirty="0" smtClean="0"/>
              <a:t>팀장</a:t>
            </a:r>
            <a:r>
              <a:rPr lang="en-US" altLang="ko-KR" dirty="0" smtClean="0"/>
              <a:t>)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양우석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한동인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김준우</a:t>
            </a:r>
            <a:endParaRPr lang="en-US" altLang="ko-KR" dirty="0"/>
          </a:p>
          <a:p>
            <a:endParaRPr lang="en-US" altLang="ko-KR" b="1" dirty="0" smtClean="0"/>
          </a:p>
          <a:p>
            <a:r>
              <a:rPr lang="en-US" altLang="ko-KR" b="1" dirty="0" smtClean="0"/>
              <a:t>Playtime</a:t>
            </a:r>
            <a:r>
              <a:rPr lang="en-US" altLang="ko-KR" dirty="0"/>
              <a:t>: about </a:t>
            </a:r>
            <a:r>
              <a:rPr lang="en-US" altLang="ko-KR" dirty="0" smtClean="0"/>
              <a:t>10mins</a:t>
            </a:r>
          </a:p>
          <a:p>
            <a:endParaRPr lang="ko-KR" altLang="ko-KR" dirty="0"/>
          </a:p>
          <a:p>
            <a:r>
              <a:rPr lang="en-US" altLang="ko-KR" b="1" dirty="0"/>
              <a:t>Target age groups</a:t>
            </a:r>
            <a:r>
              <a:rPr lang="en-US" altLang="ko-KR" dirty="0"/>
              <a:t>: </a:t>
            </a:r>
            <a:r>
              <a:rPr lang="en-US" altLang="ko-KR" dirty="0" smtClean="0"/>
              <a:t>1</a:t>
            </a:r>
            <a:r>
              <a:rPr lang="en-US" altLang="ko-KR" dirty="0"/>
              <a:t>2</a:t>
            </a:r>
            <a:r>
              <a:rPr lang="en-US" altLang="ko-KR" dirty="0" smtClean="0"/>
              <a:t>++</a:t>
            </a:r>
          </a:p>
          <a:p>
            <a:endParaRPr lang="ko-KR" altLang="ko-KR" dirty="0"/>
          </a:p>
          <a:p>
            <a:r>
              <a:rPr lang="en-US" altLang="ko-KR" b="1" dirty="0"/>
              <a:t>Development tool</a:t>
            </a:r>
            <a:r>
              <a:rPr lang="en-US" altLang="ko-KR" dirty="0"/>
              <a:t>: Unity &amp; </a:t>
            </a:r>
            <a:r>
              <a:rPr lang="en-US" altLang="ko-KR" dirty="0" smtClean="0"/>
              <a:t>Window 10</a:t>
            </a:r>
          </a:p>
          <a:p>
            <a:endParaRPr lang="ko-KR" altLang="ko-KR" dirty="0"/>
          </a:p>
          <a:p>
            <a:r>
              <a:rPr lang="en-US" altLang="ko-KR" b="1" dirty="0" smtClean="0"/>
              <a:t>Platform</a:t>
            </a:r>
            <a:r>
              <a:rPr lang="en-US" altLang="ko-KR" dirty="0"/>
              <a:t>: </a:t>
            </a:r>
            <a:r>
              <a:rPr lang="en-US" altLang="ko-KR" dirty="0" smtClean="0"/>
              <a:t>Oculus </a:t>
            </a:r>
            <a:r>
              <a:rPr lang="en-US" altLang="ko-KR" dirty="0"/>
              <a:t>Quest (VR</a:t>
            </a:r>
            <a:r>
              <a:rPr lang="en-US" altLang="ko-KR" dirty="0" smtClean="0"/>
              <a:t>)</a:t>
            </a:r>
          </a:p>
          <a:p>
            <a:endParaRPr lang="ko-KR" altLang="ko-KR" dirty="0"/>
          </a:p>
          <a:p>
            <a:r>
              <a:rPr lang="en-US" altLang="ko-KR" b="1" dirty="0"/>
              <a:t>Genre</a:t>
            </a:r>
            <a:r>
              <a:rPr lang="en-US" altLang="ko-KR" dirty="0"/>
              <a:t>: Horror, </a:t>
            </a:r>
            <a:r>
              <a:rPr lang="en-US" altLang="ko-KR" dirty="0" smtClean="0"/>
              <a:t>Adventure</a:t>
            </a:r>
          </a:p>
        </p:txBody>
      </p:sp>
    </p:spTree>
    <p:extLst>
      <p:ext uri="{BB962C8B-B14F-4D97-AF65-F5344CB8AC3E}">
        <p14:creationId xmlns:p14="http://schemas.microsoft.com/office/powerpoint/2010/main" val="185172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Top Features &amp; Goals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034171"/>
            <a:ext cx="10515600" cy="4351338"/>
          </a:xfrm>
        </p:spPr>
        <p:txBody>
          <a:bodyPr/>
          <a:lstStyle/>
          <a:p>
            <a:r>
              <a:rPr lang="ko-KR" altLang="ko-KR" dirty="0" smtClean="0"/>
              <a:t>야외</a:t>
            </a:r>
            <a:r>
              <a:rPr lang="en-US" altLang="ko-KR" dirty="0" smtClean="0"/>
              <a:t>, </a:t>
            </a:r>
            <a:r>
              <a:rPr lang="ko-KR" altLang="ko-KR" dirty="0" smtClean="0"/>
              <a:t>야간</a:t>
            </a:r>
            <a:r>
              <a:rPr lang="en-US" altLang="ko-KR" dirty="0" smtClean="0"/>
              <a:t>, </a:t>
            </a:r>
            <a:r>
              <a:rPr lang="ko-KR" altLang="ko-KR" dirty="0" smtClean="0"/>
              <a:t>제한된 시야</a:t>
            </a:r>
            <a:r>
              <a:rPr lang="en-US" altLang="ko-KR" dirty="0" smtClean="0"/>
              <a:t>, </a:t>
            </a:r>
            <a:r>
              <a:rPr lang="ko-KR" altLang="ko-KR" dirty="0" smtClean="0"/>
              <a:t>긴장감 넘치는 사운드</a:t>
            </a:r>
            <a:r>
              <a:rPr lang="en-US" altLang="ko-KR" dirty="0" smtClean="0"/>
              <a:t>, </a:t>
            </a:r>
            <a:r>
              <a:rPr lang="ko-KR" altLang="ko-KR" dirty="0" smtClean="0"/>
              <a:t>디자인</a:t>
            </a:r>
            <a:r>
              <a:rPr lang="en-US" altLang="ko-KR" dirty="0" smtClean="0"/>
              <a:t>, </a:t>
            </a:r>
            <a:r>
              <a:rPr lang="ko-KR" altLang="ko-KR" dirty="0" smtClean="0"/>
              <a:t>다양한 패턴의</a:t>
            </a:r>
            <a:r>
              <a:rPr lang="en-US" altLang="ko-KR" dirty="0" smtClean="0"/>
              <a:t> AI</a:t>
            </a:r>
            <a:r>
              <a:rPr lang="ko-KR" altLang="ko-KR" dirty="0" smtClean="0"/>
              <a:t>를 바탕으로 </a:t>
            </a:r>
            <a:r>
              <a:rPr lang="en-US" altLang="ko-KR" dirty="0" smtClean="0"/>
              <a:t>‘</a:t>
            </a:r>
            <a:r>
              <a:rPr lang="ko-KR" altLang="ko-KR" dirty="0" smtClean="0"/>
              <a:t>플레이어를 몰입</a:t>
            </a:r>
            <a:r>
              <a:rPr lang="en-US" altLang="ko-KR" dirty="0" smtClean="0"/>
              <a:t>’ </a:t>
            </a:r>
            <a:r>
              <a:rPr lang="ko-KR" altLang="ko-KR" dirty="0" smtClean="0"/>
              <a:t>하게 하여 현실감 있는 공포 게임을 구현 하는게 궁극적인 목표</a:t>
            </a:r>
            <a:r>
              <a:rPr lang="en-US" altLang="ko-KR" dirty="0" smtClean="0"/>
              <a:t>.</a:t>
            </a:r>
            <a:endParaRPr lang="ko-KR" altLang="ko-KR" dirty="0" smtClean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 smtClean="0"/>
              <a:t>핵심</a:t>
            </a:r>
            <a:r>
              <a:rPr lang="ko-KR" altLang="en-US" dirty="0" smtClean="0"/>
              <a:t> </a:t>
            </a:r>
            <a:r>
              <a:rPr lang="ko-KR" altLang="en-US" dirty="0" smtClean="0"/>
              <a:t>재미요소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ko-KR" altLang="en-US" dirty="0" smtClean="0"/>
              <a:t>긴장감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0662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핵심</a:t>
            </a:r>
            <a:r>
              <a:rPr lang="ko-KR" altLang="en-US" dirty="0" smtClean="0"/>
              <a:t> </a:t>
            </a:r>
            <a:r>
              <a:rPr lang="ko-KR" altLang="en-US" dirty="0" smtClean="0"/>
              <a:t>재미요소를</a:t>
            </a:r>
            <a:r>
              <a:rPr lang="ko-KR" altLang="en-US" dirty="0" smtClean="0"/>
              <a:t> </a:t>
            </a:r>
            <a:r>
              <a:rPr lang="ko-KR" altLang="en-US" dirty="0" smtClean="0"/>
              <a:t>극대화</a:t>
            </a:r>
            <a:r>
              <a:rPr lang="ko-KR" altLang="en-US" dirty="0" smtClean="0"/>
              <a:t> </a:t>
            </a:r>
            <a:r>
              <a:rPr lang="ko-KR" altLang="en-US" dirty="0" smtClean="0"/>
              <a:t>하기</a:t>
            </a:r>
            <a:r>
              <a:rPr lang="ko-KR" altLang="en-US" dirty="0" smtClean="0"/>
              <a:t> </a:t>
            </a:r>
            <a:r>
              <a:rPr lang="ko-KR" altLang="en-US" dirty="0" smtClean="0"/>
              <a:t>위해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050215"/>
            <a:ext cx="10515600" cy="4414753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전체적인 게임 컨셉을 어둡고</a:t>
            </a:r>
            <a:r>
              <a:rPr lang="ko-KR" altLang="en-US" dirty="0" smtClean="0"/>
              <a:t> </a:t>
            </a:r>
            <a:r>
              <a:rPr lang="ko-KR" altLang="en-US" dirty="0" smtClean="0"/>
              <a:t>음침하게</a:t>
            </a:r>
            <a:r>
              <a:rPr lang="ko-KR" altLang="en-US" dirty="0" smtClean="0"/>
              <a:t> </a:t>
            </a:r>
            <a:r>
              <a:rPr lang="ko-KR" altLang="en-US" dirty="0" smtClean="0"/>
              <a:t>구성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손전등</a:t>
            </a:r>
            <a:r>
              <a:rPr lang="ko-KR" altLang="en-US" dirty="0" smtClean="0"/>
              <a:t> </a:t>
            </a:r>
            <a:r>
              <a:rPr lang="ko-KR" altLang="en-US" dirty="0" smtClean="0"/>
              <a:t>불빛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발걸음</a:t>
            </a:r>
            <a:r>
              <a:rPr lang="ko-KR" altLang="en-US" dirty="0" smtClean="0"/>
              <a:t> </a:t>
            </a:r>
            <a:r>
              <a:rPr lang="ko-KR" altLang="en-US" dirty="0" smtClean="0"/>
              <a:t>소리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상호작용</a:t>
            </a:r>
            <a:r>
              <a:rPr lang="ko-KR" altLang="en-US" dirty="0"/>
              <a:t> </a:t>
            </a:r>
            <a:r>
              <a:rPr lang="ko-KR" altLang="en-US" dirty="0" smtClean="0"/>
              <a:t>등에</a:t>
            </a:r>
            <a:r>
              <a:rPr lang="ko-KR" altLang="en-US" dirty="0" smtClean="0"/>
              <a:t> </a:t>
            </a:r>
            <a:r>
              <a:rPr lang="ko-KR" altLang="en-US" dirty="0" smtClean="0"/>
              <a:t>각각의</a:t>
            </a:r>
            <a:r>
              <a:rPr lang="ko-KR" altLang="en-US" dirty="0" smtClean="0"/>
              <a:t> </a:t>
            </a:r>
            <a:r>
              <a:rPr lang="ko-KR" altLang="en-US" dirty="0" smtClean="0"/>
              <a:t>방식으로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  </a:t>
            </a:r>
            <a:r>
              <a:rPr lang="ko-KR" altLang="en-US" dirty="0" smtClean="0"/>
              <a:t>반응하는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4</a:t>
            </a:r>
            <a:r>
              <a:rPr lang="ko-KR" altLang="en-US" dirty="0" smtClean="0"/>
              <a:t>종의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AI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 smtClean="0"/>
              <a:t>숨</a:t>
            </a:r>
            <a:r>
              <a:rPr lang="ko-KR" altLang="en-US" dirty="0" smtClean="0"/>
              <a:t> </a:t>
            </a:r>
            <a:r>
              <a:rPr lang="ko-KR" altLang="en-US" dirty="0" smtClean="0"/>
              <a:t>소리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심장박동소리</a:t>
            </a:r>
            <a:r>
              <a:rPr lang="ko-KR" altLang="en-US" dirty="0" smtClean="0"/>
              <a:t> </a:t>
            </a:r>
            <a:r>
              <a:rPr lang="ko-KR" altLang="en-US" dirty="0" smtClean="0"/>
              <a:t>등</a:t>
            </a:r>
            <a:r>
              <a:rPr lang="ko-KR" altLang="en-US" dirty="0" smtClean="0"/>
              <a:t> </a:t>
            </a:r>
            <a:r>
              <a:rPr lang="ko-KR" altLang="en-US" dirty="0" smtClean="0"/>
              <a:t>더욱</a:t>
            </a:r>
            <a:r>
              <a:rPr lang="ko-KR" altLang="en-US" dirty="0" smtClean="0"/>
              <a:t> </a:t>
            </a:r>
            <a:r>
              <a:rPr lang="ko-KR" altLang="en-US" dirty="0" smtClean="0"/>
              <a:t>긴박감</a:t>
            </a:r>
            <a:r>
              <a:rPr lang="ko-KR" altLang="en-US" dirty="0" smtClean="0"/>
              <a:t> </a:t>
            </a:r>
            <a:r>
              <a:rPr lang="ko-KR" altLang="en-US" dirty="0" smtClean="0"/>
              <a:t>넘치는</a:t>
            </a:r>
            <a:r>
              <a:rPr lang="ko-KR" altLang="en-US" dirty="0" smtClean="0"/>
              <a:t> </a:t>
            </a:r>
            <a:r>
              <a:rPr lang="ko-KR" altLang="en-US" dirty="0" smtClean="0"/>
              <a:t>사운드를</a:t>
            </a:r>
            <a:r>
              <a:rPr lang="ko-KR" altLang="en-US" dirty="0" smtClean="0"/>
              <a:t> </a:t>
            </a:r>
            <a:r>
              <a:rPr lang="ko-KR" altLang="en-US" dirty="0" smtClean="0"/>
              <a:t>구현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현실적인</a:t>
            </a:r>
            <a:r>
              <a:rPr lang="ko-KR" altLang="en-US" dirty="0" smtClean="0"/>
              <a:t> </a:t>
            </a:r>
            <a:r>
              <a:rPr lang="ko-KR" altLang="en-US" dirty="0" smtClean="0"/>
              <a:t>그래픽과</a:t>
            </a:r>
            <a:r>
              <a:rPr lang="ko-KR" altLang="en-US" dirty="0" smtClean="0"/>
              <a:t> </a:t>
            </a:r>
            <a:r>
              <a:rPr lang="ko-KR" altLang="en-US" dirty="0" smtClean="0"/>
              <a:t>애니메이션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상황에</a:t>
            </a:r>
            <a:r>
              <a:rPr lang="ko-KR" altLang="en-US" dirty="0" smtClean="0"/>
              <a:t> </a:t>
            </a:r>
            <a:r>
              <a:rPr lang="ko-KR" altLang="en-US" dirty="0" smtClean="0"/>
              <a:t>맞는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컷씬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플레이어의</a:t>
            </a:r>
            <a:r>
              <a:rPr lang="ko-KR" altLang="en-US" dirty="0" smtClean="0"/>
              <a:t> </a:t>
            </a:r>
            <a:r>
              <a:rPr lang="ko-KR" altLang="en-US" dirty="0" smtClean="0"/>
              <a:t>기능</a:t>
            </a:r>
            <a:r>
              <a:rPr lang="ko-KR" altLang="en-US" dirty="0" smtClean="0"/>
              <a:t> </a:t>
            </a:r>
            <a:r>
              <a:rPr lang="ko-KR" altLang="en-US" dirty="0" smtClean="0"/>
              <a:t>제한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64528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플레이어가</a:t>
            </a:r>
            <a:r>
              <a:rPr lang="ko-KR" altLang="en-US" dirty="0" smtClean="0"/>
              <a:t> </a:t>
            </a:r>
            <a:r>
              <a:rPr lang="ko-KR" altLang="en-US" dirty="0" smtClean="0"/>
              <a:t>할</a:t>
            </a:r>
            <a:r>
              <a:rPr lang="ko-KR" altLang="en-US" dirty="0" smtClean="0"/>
              <a:t> </a:t>
            </a:r>
            <a:r>
              <a:rPr lang="ko-KR" altLang="en-US" dirty="0" smtClean="0"/>
              <a:t>수</a:t>
            </a:r>
            <a:r>
              <a:rPr lang="ko-KR" altLang="en-US" dirty="0" smtClean="0"/>
              <a:t> </a:t>
            </a:r>
            <a:r>
              <a:rPr lang="ko-KR" altLang="en-US" dirty="0" smtClean="0"/>
              <a:t>있는</a:t>
            </a:r>
            <a:r>
              <a:rPr lang="ko-KR" altLang="en-US" dirty="0" smtClean="0"/>
              <a:t> </a:t>
            </a:r>
            <a:r>
              <a:rPr lang="ko-KR" altLang="en-US" dirty="0" smtClean="0"/>
              <a:t>것은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403138"/>
            <a:ext cx="10515600" cy="3179512"/>
          </a:xfrm>
        </p:spPr>
        <p:txBody>
          <a:bodyPr/>
          <a:lstStyle/>
          <a:p>
            <a:r>
              <a:rPr lang="ko-KR" altLang="en-US" dirty="0" smtClean="0"/>
              <a:t>걷기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뛰기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천천히</a:t>
            </a:r>
            <a:r>
              <a:rPr lang="ko-KR" altLang="en-US" dirty="0" smtClean="0"/>
              <a:t> </a:t>
            </a:r>
            <a:r>
              <a:rPr lang="ko-KR" altLang="en-US" dirty="0" smtClean="0"/>
              <a:t>걷기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숨기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아이템</a:t>
            </a:r>
            <a:r>
              <a:rPr lang="ko-KR" altLang="en-US" dirty="0" smtClean="0"/>
              <a:t> </a:t>
            </a:r>
            <a:r>
              <a:rPr lang="ko-KR" altLang="en-US" dirty="0" smtClean="0"/>
              <a:t>상호작용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특정 구간을 공략하기 위한 </a:t>
            </a:r>
            <a:r>
              <a:rPr lang="ko-KR" altLang="en-US" dirty="0" err="1" smtClean="0"/>
              <a:t>기믹</a:t>
            </a:r>
            <a:r>
              <a:rPr lang="en-US" altLang="ko-KR" dirty="0" smtClean="0"/>
              <a:t>,</a:t>
            </a:r>
            <a:r>
              <a:rPr lang="ko-KR" altLang="en-US" dirty="0" smtClean="0"/>
              <a:t> 상호작용 요소 </a:t>
            </a:r>
            <a:r>
              <a:rPr lang="ko-KR" altLang="en-US" dirty="0" smtClean="0"/>
              <a:t>존재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좀비를</a:t>
            </a:r>
            <a:r>
              <a:rPr lang="ko-KR" altLang="en-US" dirty="0" smtClean="0"/>
              <a:t> </a:t>
            </a:r>
            <a:r>
              <a:rPr lang="ko-KR" altLang="en-US" dirty="0" smtClean="0"/>
              <a:t>공격할</a:t>
            </a:r>
            <a:r>
              <a:rPr lang="ko-KR" altLang="en-US" dirty="0" smtClean="0"/>
              <a:t> </a:t>
            </a:r>
            <a:r>
              <a:rPr lang="ko-KR" altLang="en-US" dirty="0" smtClean="0"/>
              <a:t>수</a:t>
            </a:r>
            <a:r>
              <a:rPr lang="ko-KR" altLang="en-US" dirty="0" smtClean="0"/>
              <a:t> </a:t>
            </a:r>
            <a:r>
              <a:rPr lang="ko-KR" altLang="en-US" dirty="0" smtClean="0"/>
              <a:t>없고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smtClean="0"/>
              <a:t>잡히면</a:t>
            </a:r>
            <a:r>
              <a:rPr lang="ko-KR" altLang="en-US" dirty="0" smtClean="0"/>
              <a:t> </a:t>
            </a:r>
            <a:r>
              <a:rPr lang="ko-KR" altLang="en-US" dirty="0" smtClean="0"/>
              <a:t>무조건</a:t>
            </a:r>
            <a:r>
              <a:rPr lang="ko-KR" altLang="en-US" dirty="0" smtClean="0"/>
              <a:t> </a:t>
            </a:r>
            <a:r>
              <a:rPr lang="ko-KR" altLang="en-US" dirty="0" smtClean="0"/>
              <a:t>죽는다</a:t>
            </a:r>
            <a:r>
              <a:rPr lang="en-US" altLang="ko-KR" dirty="0" smtClean="0"/>
              <a:t>!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41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</a:t>
            </a:r>
            <a:r>
              <a:rPr lang="ko-KR" altLang="en-US" dirty="0" smtClean="0"/>
              <a:t> </a:t>
            </a:r>
            <a:r>
              <a:rPr lang="ko-KR" altLang="en-US" dirty="0" smtClean="0"/>
              <a:t>진행</a:t>
            </a:r>
            <a:r>
              <a:rPr lang="ko-KR" altLang="en-US" dirty="0" smtClean="0"/>
              <a:t> </a:t>
            </a:r>
            <a:r>
              <a:rPr lang="ko-KR" altLang="en-US" dirty="0" smtClean="0"/>
              <a:t>예시</a:t>
            </a:r>
            <a:endParaRPr lang="ko-KR" altLang="en-US" dirty="0"/>
          </a:p>
        </p:txBody>
      </p:sp>
      <p:pic>
        <p:nvPicPr>
          <p:cNvPr id="2050" name="Picture 2" descr="다섯 땅 dreamland 놀이 공원지도 클래식 빈티지 레트로 크래프트 장식 포스터지도 홈 바 포스터 decr 벽 캔버스  sti|wall canvas|bar posterscanvas wall - AliExpre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323" y="1515391"/>
            <a:ext cx="10515600" cy="4726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0274529" y="620829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예시</a:t>
            </a:r>
            <a:r>
              <a:rPr lang="ko-KR" altLang="en-US" dirty="0" smtClean="0"/>
              <a:t> </a:t>
            </a:r>
            <a:r>
              <a:rPr lang="ko-KR" altLang="en-US" dirty="0" smtClean="0"/>
              <a:t>사진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4713316" y="4896196"/>
            <a:ext cx="598517" cy="507077"/>
          </a:xfrm>
          <a:prstGeom prst="ellipse">
            <a:avLst/>
          </a:prstGeom>
          <a:solidFill>
            <a:schemeClr val="bg1">
              <a:alpha val="51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8115992" y="2587415"/>
            <a:ext cx="598517" cy="507077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223573" y="2544382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rgbClr val="FF0000"/>
                </a:solidFill>
              </a:rPr>
              <a:t>플레이</a:t>
            </a:r>
            <a:r>
              <a:rPr lang="ko-KR" altLang="en-US" sz="2000" dirty="0" smtClean="0">
                <a:solidFill>
                  <a:srgbClr val="FF0000"/>
                </a:solidFill>
              </a:rPr>
              <a:t> </a:t>
            </a:r>
            <a:r>
              <a:rPr lang="ko-KR" altLang="en-US" sz="2000" dirty="0" smtClean="0">
                <a:solidFill>
                  <a:srgbClr val="FF0000"/>
                </a:solidFill>
              </a:rPr>
              <a:t>시작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207327" y="2743200"/>
            <a:ext cx="4638502" cy="1970116"/>
          </a:xfrm>
          <a:prstGeom prst="roundRect">
            <a:avLst/>
          </a:prstGeom>
          <a:solidFill>
            <a:srgbClr val="FFFFFF">
              <a:alpha val="3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b="1" dirty="0" smtClean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61160" y="2909826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좀비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서식구역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341677" y="5961128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solidFill>
                  <a:srgbClr val="FF0000"/>
                </a:solidFill>
              </a:rPr>
              <a:t>탈출</a:t>
            </a:r>
            <a:r>
              <a:rPr lang="ko-KR" altLang="en-US" smtClean="0">
                <a:solidFill>
                  <a:srgbClr val="FF0000"/>
                </a:solidFill>
              </a:rPr>
              <a:t> </a:t>
            </a:r>
            <a:r>
              <a:rPr lang="ko-KR" altLang="en-US" smtClean="0">
                <a:solidFill>
                  <a:srgbClr val="FF0000"/>
                </a:solidFill>
              </a:rPr>
              <a:t>구역</a:t>
            </a:r>
            <a:endParaRPr lang="ko-KR" altLang="en-US">
              <a:solidFill>
                <a:srgbClr val="FF0000"/>
              </a:solidFill>
            </a:endParaRPr>
          </a:p>
        </p:txBody>
      </p:sp>
      <p:cxnSp>
        <p:nvCxnSpPr>
          <p:cNvPr id="26" name="직선 연결선 25"/>
          <p:cNvCxnSpPr>
            <a:stCxn id="24" idx="0"/>
          </p:cNvCxnSpPr>
          <p:nvPr/>
        </p:nvCxnSpPr>
        <p:spPr>
          <a:xfrm flipV="1">
            <a:off x="4936552" y="5403273"/>
            <a:ext cx="76022" cy="5578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타원 27"/>
          <p:cNvSpPr/>
          <p:nvPr/>
        </p:nvSpPr>
        <p:spPr>
          <a:xfrm>
            <a:off x="5227319" y="3873828"/>
            <a:ext cx="598517" cy="507077"/>
          </a:xfrm>
          <a:prstGeom prst="ellipse">
            <a:avLst/>
          </a:prstGeom>
          <a:solidFill>
            <a:schemeClr val="bg1">
              <a:alpha val="51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5283200" y="3103418"/>
            <a:ext cx="2807855" cy="2032035"/>
          </a:xfrm>
          <a:custGeom>
            <a:avLst/>
            <a:gdLst>
              <a:gd name="connsiteX0" fmla="*/ 2807855 w 2807855"/>
              <a:gd name="connsiteY0" fmla="*/ 0 h 2032035"/>
              <a:gd name="connsiteX1" fmla="*/ 2761673 w 2807855"/>
              <a:gd name="connsiteY1" fmla="*/ 18473 h 2032035"/>
              <a:gd name="connsiteX2" fmla="*/ 2669309 w 2807855"/>
              <a:gd name="connsiteY2" fmla="*/ 73891 h 2032035"/>
              <a:gd name="connsiteX3" fmla="*/ 2604655 w 2807855"/>
              <a:gd name="connsiteY3" fmla="*/ 92364 h 2032035"/>
              <a:gd name="connsiteX4" fmla="*/ 2567709 w 2807855"/>
              <a:gd name="connsiteY4" fmla="*/ 110837 h 2032035"/>
              <a:gd name="connsiteX5" fmla="*/ 2493818 w 2807855"/>
              <a:gd name="connsiteY5" fmla="*/ 129309 h 2032035"/>
              <a:gd name="connsiteX6" fmla="*/ 2410691 w 2807855"/>
              <a:gd name="connsiteY6" fmla="*/ 166255 h 2032035"/>
              <a:gd name="connsiteX7" fmla="*/ 2382982 w 2807855"/>
              <a:gd name="connsiteY7" fmla="*/ 175491 h 2032035"/>
              <a:gd name="connsiteX8" fmla="*/ 2318327 w 2807855"/>
              <a:gd name="connsiteY8" fmla="*/ 212437 h 2032035"/>
              <a:gd name="connsiteX9" fmla="*/ 2290618 w 2807855"/>
              <a:gd name="connsiteY9" fmla="*/ 230909 h 2032035"/>
              <a:gd name="connsiteX10" fmla="*/ 2262909 w 2807855"/>
              <a:gd name="connsiteY10" fmla="*/ 240146 h 2032035"/>
              <a:gd name="connsiteX11" fmla="*/ 2225964 w 2807855"/>
              <a:gd name="connsiteY11" fmla="*/ 258618 h 2032035"/>
              <a:gd name="connsiteX12" fmla="*/ 2179782 w 2807855"/>
              <a:gd name="connsiteY12" fmla="*/ 267855 h 2032035"/>
              <a:gd name="connsiteX13" fmla="*/ 2124364 w 2807855"/>
              <a:gd name="connsiteY13" fmla="*/ 286327 h 2032035"/>
              <a:gd name="connsiteX14" fmla="*/ 2087418 w 2807855"/>
              <a:gd name="connsiteY14" fmla="*/ 295564 h 2032035"/>
              <a:gd name="connsiteX15" fmla="*/ 2059709 w 2807855"/>
              <a:gd name="connsiteY15" fmla="*/ 304800 h 2032035"/>
              <a:gd name="connsiteX16" fmla="*/ 2004291 w 2807855"/>
              <a:gd name="connsiteY16" fmla="*/ 314037 h 2032035"/>
              <a:gd name="connsiteX17" fmla="*/ 1976582 w 2807855"/>
              <a:gd name="connsiteY17" fmla="*/ 323273 h 2032035"/>
              <a:gd name="connsiteX18" fmla="*/ 1930400 w 2807855"/>
              <a:gd name="connsiteY18" fmla="*/ 332509 h 2032035"/>
              <a:gd name="connsiteX19" fmla="*/ 1810327 w 2807855"/>
              <a:gd name="connsiteY19" fmla="*/ 360218 h 2032035"/>
              <a:gd name="connsiteX20" fmla="*/ 1671782 w 2807855"/>
              <a:gd name="connsiteY20" fmla="*/ 387927 h 2032035"/>
              <a:gd name="connsiteX21" fmla="*/ 1671782 w 2807855"/>
              <a:gd name="connsiteY21" fmla="*/ 387927 h 2032035"/>
              <a:gd name="connsiteX22" fmla="*/ 1570182 w 2807855"/>
              <a:gd name="connsiteY22" fmla="*/ 406400 h 2032035"/>
              <a:gd name="connsiteX23" fmla="*/ 1505527 w 2807855"/>
              <a:gd name="connsiteY23" fmla="*/ 424873 h 2032035"/>
              <a:gd name="connsiteX24" fmla="*/ 1477818 w 2807855"/>
              <a:gd name="connsiteY24" fmla="*/ 434109 h 2032035"/>
              <a:gd name="connsiteX25" fmla="*/ 1413164 w 2807855"/>
              <a:gd name="connsiteY25" fmla="*/ 443346 h 2032035"/>
              <a:gd name="connsiteX26" fmla="*/ 1357745 w 2807855"/>
              <a:gd name="connsiteY26" fmla="*/ 461818 h 2032035"/>
              <a:gd name="connsiteX27" fmla="*/ 1330036 w 2807855"/>
              <a:gd name="connsiteY27" fmla="*/ 480291 h 2032035"/>
              <a:gd name="connsiteX28" fmla="*/ 1293091 w 2807855"/>
              <a:gd name="connsiteY28" fmla="*/ 489527 h 2032035"/>
              <a:gd name="connsiteX29" fmla="*/ 1237673 w 2807855"/>
              <a:gd name="connsiteY29" fmla="*/ 508000 h 2032035"/>
              <a:gd name="connsiteX30" fmla="*/ 1209964 w 2807855"/>
              <a:gd name="connsiteY30" fmla="*/ 526473 h 2032035"/>
              <a:gd name="connsiteX31" fmla="*/ 1182255 w 2807855"/>
              <a:gd name="connsiteY31" fmla="*/ 535709 h 2032035"/>
              <a:gd name="connsiteX32" fmla="*/ 1126836 w 2807855"/>
              <a:gd name="connsiteY32" fmla="*/ 572655 h 2032035"/>
              <a:gd name="connsiteX33" fmla="*/ 1062182 w 2807855"/>
              <a:gd name="connsiteY33" fmla="*/ 655782 h 2032035"/>
              <a:gd name="connsiteX34" fmla="*/ 1043709 w 2807855"/>
              <a:gd name="connsiteY34" fmla="*/ 711200 h 2032035"/>
              <a:gd name="connsiteX35" fmla="*/ 1006764 w 2807855"/>
              <a:gd name="connsiteY35" fmla="*/ 766618 h 2032035"/>
              <a:gd name="connsiteX36" fmla="*/ 979055 w 2807855"/>
              <a:gd name="connsiteY36" fmla="*/ 822037 h 2032035"/>
              <a:gd name="connsiteX37" fmla="*/ 951345 w 2807855"/>
              <a:gd name="connsiteY37" fmla="*/ 849746 h 2032035"/>
              <a:gd name="connsiteX38" fmla="*/ 914400 w 2807855"/>
              <a:gd name="connsiteY38" fmla="*/ 905164 h 2032035"/>
              <a:gd name="connsiteX39" fmla="*/ 886691 w 2807855"/>
              <a:gd name="connsiteY39" fmla="*/ 932873 h 2032035"/>
              <a:gd name="connsiteX40" fmla="*/ 858982 w 2807855"/>
              <a:gd name="connsiteY40" fmla="*/ 969818 h 2032035"/>
              <a:gd name="connsiteX41" fmla="*/ 812800 w 2807855"/>
              <a:gd name="connsiteY41" fmla="*/ 979055 h 2032035"/>
              <a:gd name="connsiteX42" fmla="*/ 775855 w 2807855"/>
              <a:gd name="connsiteY42" fmla="*/ 997527 h 2032035"/>
              <a:gd name="connsiteX43" fmla="*/ 738909 w 2807855"/>
              <a:gd name="connsiteY43" fmla="*/ 1006764 h 2032035"/>
              <a:gd name="connsiteX44" fmla="*/ 711200 w 2807855"/>
              <a:gd name="connsiteY44" fmla="*/ 1025237 h 2032035"/>
              <a:gd name="connsiteX45" fmla="*/ 674255 w 2807855"/>
              <a:gd name="connsiteY45" fmla="*/ 1034473 h 2032035"/>
              <a:gd name="connsiteX46" fmla="*/ 646545 w 2807855"/>
              <a:gd name="connsiteY46" fmla="*/ 1043709 h 2032035"/>
              <a:gd name="connsiteX47" fmla="*/ 535709 w 2807855"/>
              <a:gd name="connsiteY47" fmla="*/ 1052946 h 2032035"/>
              <a:gd name="connsiteX48" fmla="*/ 498764 w 2807855"/>
              <a:gd name="connsiteY48" fmla="*/ 1071418 h 2032035"/>
              <a:gd name="connsiteX49" fmla="*/ 397164 w 2807855"/>
              <a:gd name="connsiteY49" fmla="*/ 1154546 h 2032035"/>
              <a:gd name="connsiteX50" fmla="*/ 369455 w 2807855"/>
              <a:gd name="connsiteY50" fmla="*/ 1219200 h 2032035"/>
              <a:gd name="connsiteX51" fmla="*/ 341745 w 2807855"/>
              <a:gd name="connsiteY51" fmla="*/ 1283855 h 2032035"/>
              <a:gd name="connsiteX52" fmla="*/ 277091 w 2807855"/>
              <a:gd name="connsiteY52" fmla="*/ 1366982 h 2032035"/>
              <a:gd name="connsiteX53" fmla="*/ 267855 w 2807855"/>
              <a:gd name="connsiteY53" fmla="*/ 1394691 h 2032035"/>
              <a:gd name="connsiteX54" fmla="*/ 230909 w 2807855"/>
              <a:gd name="connsiteY54" fmla="*/ 1450109 h 2032035"/>
              <a:gd name="connsiteX55" fmla="*/ 221673 w 2807855"/>
              <a:gd name="connsiteY55" fmla="*/ 1487055 h 2032035"/>
              <a:gd name="connsiteX56" fmla="*/ 184727 w 2807855"/>
              <a:gd name="connsiteY56" fmla="*/ 1551709 h 2032035"/>
              <a:gd name="connsiteX57" fmla="*/ 175491 w 2807855"/>
              <a:gd name="connsiteY57" fmla="*/ 1717964 h 2032035"/>
              <a:gd name="connsiteX58" fmla="*/ 147782 w 2807855"/>
              <a:gd name="connsiteY58" fmla="*/ 1819564 h 2032035"/>
              <a:gd name="connsiteX59" fmla="*/ 129309 w 2807855"/>
              <a:gd name="connsiteY59" fmla="*/ 1874982 h 2032035"/>
              <a:gd name="connsiteX60" fmla="*/ 110836 w 2807855"/>
              <a:gd name="connsiteY60" fmla="*/ 1930400 h 2032035"/>
              <a:gd name="connsiteX61" fmla="*/ 83127 w 2807855"/>
              <a:gd name="connsiteY61" fmla="*/ 1958109 h 2032035"/>
              <a:gd name="connsiteX62" fmla="*/ 36945 w 2807855"/>
              <a:gd name="connsiteY62" fmla="*/ 2013527 h 2032035"/>
              <a:gd name="connsiteX63" fmla="*/ 0 w 2807855"/>
              <a:gd name="connsiteY63" fmla="*/ 2032000 h 203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807855" h="2032035">
                <a:moveTo>
                  <a:pt x="2807855" y="0"/>
                </a:moveTo>
                <a:cubicBezTo>
                  <a:pt x="2792461" y="6158"/>
                  <a:pt x="2776228" y="10534"/>
                  <a:pt x="2761673" y="18473"/>
                </a:cubicBezTo>
                <a:cubicBezTo>
                  <a:pt x="2714413" y="44251"/>
                  <a:pt x="2713948" y="57151"/>
                  <a:pt x="2669309" y="73891"/>
                </a:cubicBezTo>
                <a:cubicBezTo>
                  <a:pt x="2606801" y="97331"/>
                  <a:pt x="2656768" y="70029"/>
                  <a:pt x="2604655" y="92364"/>
                </a:cubicBezTo>
                <a:cubicBezTo>
                  <a:pt x="2591999" y="97788"/>
                  <a:pt x="2580365" y="105413"/>
                  <a:pt x="2567709" y="110837"/>
                </a:cubicBezTo>
                <a:cubicBezTo>
                  <a:pt x="2542859" y="121487"/>
                  <a:pt x="2520922" y="123888"/>
                  <a:pt x="2493818" y="129309"/>
                </a:cubicBezTo>
                <a:cubicBezTo>
                  <a:pt x="2449908" y="158583"/>
                  <a:pt x="2476639" y="144272"/>
                  <a:pt x="2410691" y="166255"/>
                </a:cubicBezTo>
                <a:lnTo>
                  <a:pt x="2382982" y="175491"/>
                </a:lnTo>
                <a:cubicBezTo>
                  <a:pt x="2330344" y="228129"/>
                  <a:pt x="2383449" y="184528"/>
                  <a:pt x="2318327" y="212437"/>
                </a:cubicBezTo>
                <a:cubicBezTo>
                  <a:pt x="2308124" y="216810"/>
                  <a:pt x="2300547" y="225945"/>
                  <a:pt x="2290618" y="230909"/>
                </a:cubicBezTo>
                <a:cubicBezTo>
                  <a:pt x="2281910" y="235263"/>
                  <a:pt x="2271858" y="236311"/>
                  <a:pt x="2262909" y="240146"/>
                </a:cubicBezTo>
                <a:cubicBezTo>
                  <a:pt x="2250254" y="245570"/>
                  <a:pt x="2239026" y="254264"/>
                  <a:pt x="2225964" y="258618"/>
                </a:cubicBezTo>
                <a:cubicBezTo>
                  <a:pt x="2211071" y="263582"/>
                  <a:pt x="2194928" y="263724"/>
                  <a:pt x="2179782" y="267855"/>
                </a:cubicBezTo>
                <a:cubicBezTo>
                  <a:pt x="2160996" y="272978"/>
                  <a:pt x="2143254" y="281604"/>
                  <a:pt x="2124364" y="286327"/>
                </a:cubicBezTo>
                <a:cubicBezTo>
                  <a:pt x="2112049" y="289406"/>
                  <a:pt x="2099624" y="292077"/>
                  <a:pt x="2087418" y="295564"/>
                </a:cubicBezTo>
                <a:cubicBezTo>
                  <a:pt x="2078057" y="298239"/>
                  <a:pt x="2069213" y="302688"/>
                  <a:pt x="2059709" y="304800"/>
                </a:cubicBezTo>
                <a:cubicBezTo>
                  <a:pt x="2041427" y="308863"/>
                  <a:pt x="2022573" y="309974"/>
                  <a:pt x="2004291" y="314037"/>
                </a:cubicBezTo>
                <a:cubicBezTo>
                  <a:pt x="1994787" y="316149"/>
                  <a:pt x="1986027" y="320912"/>
                  <a:pt x="1976582" y="323273"/>
                </a:cubicBezTo>
                <a:cubicBezTo>
                  <a:pt x="1961352" y="327080"/>
                  <a:pt x="1945546" y="328378"/>
                  <a:pt x="1930400" y="332509"/>
                </a:cubicBezTo>
                <a:cubicBezTo>
                  <a:pt x="1818826" y="362938"/>
                  <a:pt x="1933951" y="342558"/>
                  <a:pt x="1810327" y="360218"/>
                </a:cubicBezTo>
                <a:cubicBezTo>
                  <a:pt x="1747085" y="381300"/>
                  <a:pt x="1792222" y="367854"/>
                  <a:pt x="1671782" y="387927"/>
                </a:cubicBezTo>
                <a:lnTo>
                  <a:pt x="1671782" y="387927"/>
                </a:lnTo>
                <a:cubicBezTo>
                  <a:pt x="1613716" y="402444"/>
                  <a:pt x="1647403" y="395369"/>
                  <a:pt x="1570182" y="406400"/>
                </a:cubicBezTo>
                <a:cubicBezTo>
                  <a:pt x="1503766" y="428540"/>
                  <a:pt x="1586685" y="401686"/>
                  <a:pt x="1505527" y="424873"/>
                </a:cubicBezTo>
                <a:cubicBezTo>
                  <a:pt x="1496166" y="427548"/>
                  <a:pt x="1487365" y="432200"/>
                  <a:pt x="1477818" y="434109"/>
                </a:cubicBezTo>
                <a:cubicBezTo>
                  <a:pt x="1456471" y="438379"/>
                  <a:pt x="1434715" y="440267"/>
                  <a:pt x="1413164" y="443346"/>
                </a:cubicBezTo>
                <a:cubicBezTo>
                  <a:pt x="1394691" y="449503"/>
                  <a:pt x="1373947" y="451017"/>
                  <a:pt x="1357745" y="461818"/>
                </a:cubicBezTo>
                <a:cubicBezTo>
                  <a:pt x="1348509" y="467976"/>
                  <a:pt x="1340239" y="475918"/>
                  <a:pt x="1330036" y="480291"/>
                </a:cubicBezTo>
                <a:cubicBezTo>
                  <a:pt x="1318368" y="485291"/>
                  <a:pt x="1305250" y="485879"/>
                  <a:pt x="1293091" y="489527"/>
                </a:cubicBezTo>
                <a:cubicBezTo>
                  <a:pt x="1274440" y="495122"/>
                  <a:pt x="1237673" y="508000"/>
                  <a:pt x="1237673" y="508000"/>
                </a:cubicBezTo>
                <a:cubicBezTo>
                  <a:pt x="1228437" y="514158"/>
                  <a:pt x="1219893" y="521509"/>
                  <a:pt x="1209964" y="526473"/>
                </a:cubicBezTo>
                <a:cubicBezTo>
                  <a:pt x="1201256" y="530827"/>
                  <a:pt x="1190766" y="530981"/>
                  <a:pt x="1182255" y="535709"/>
                </a:cubicBezTo>
                <a:cubicBezTo>
                  <a:pt x="1162847" y="546491"/>
                  <a:pt x="1126836" y="572655"/>
                  <a:pt x="1126836" y="572655"/>
                </a:cubicBezTo>
                <a:cubicBezTo>
                  <a:pt x="1082645" y="638941"/>
                  <a:pt x="1105590" y="612374"/>
                  <a:pt x="1062182" y="655782"/>
                </a:cubicBezTo>
                <a:cubicBezTo>
                  <a:pt x="1056024" y="674255"/>
                  <a:pt x="1054510" y="694998"/>
                  <a:pt x="1043709" y="711200"/>
                </a:cubicBezTo>
                <a:cubicBezTo>
                  <a:pt x="1031394" y="729673"/>
                  <a:pt x="1013785" y="745556"/>
                  <a:pt x="1006764" y="766618"/>
                </a:cubicBezTo>
                <a:cubicBezTo>
                  <a:pt x="997507" y="794386"/>
                  <a:pt x="998947" y="798167"/>
                  <a:pt x="979055" y="822037"/>
                </a:cubicBezTo>
                <a:cubicBezTo>
                  <a:pt x="970693" y="832072"/>
                  <a:pt x="959365" y="839435"/>
                  <a:pt x="951345" y="849746"/>
                </a:cubicBezTo>
                <a:cubicBezTo>
                  <a:pt x="937715" y="867271"/>
                  <a:pt x="930099" y="889465"/>
                  <a:pt x="914400" y="905164"/>
                </a:cubicBezTo>
                <a:cubicBezTo>
                  <a:pt x="905164" y="914400"/>
                  <a:pt x="895192" y="922955"/>
                  <a:pt x="886691" y="932873"/>
                </a:cubicBezTo>
                <a:cubicBezTo>
                  <a:pt x="876673" y="944561"/>
                  <a:pt x="872036" y="961659"/>
                  <a:pt x="858982" y="969818"/>
                </a:cubicBezTo>
                <a:cubicBezTo>
                  <a:pt x="845669" y="978138"/>
                  <a:pt x="828194" y="975976"/>
                  <a:pt x="812800" y="979055"/>
                </a:cubicBezTo>
                <a:cubicBezTo>
                  <a:pt x="800485" y="985212"/>
                  <a:pt x="788747" y="992693"/>
                  <a:pt x="775855" y="997527"/>
                </a:cubicBezTo>
                <a:cubicBezTo>
                  <a:pt x="763969" y="1001984"/>
                  <a:pt x="750577" y="1001763"/>
                  <a:pt x="738909" y="1006764"/>
                </a:cubicBezTo>
                <a:cubicBezTo>
                  <a:pt x="728706" y="1011137"/>
                  <a:pt x="721403" y="1020864"/>
                  <a:pt x="711200" y="1025237"/>
                </a:cubicBezTo>
                <a:cubicBezTo>
                  <a:pt x="699532" y="1030237"/>
                  <a:pt x="686461" y="1030986"/>
                  <a:pt x="674255" y="1034473"/>
                </a:cubicBezTo>
                <a:cubicBezTo>
                  <a:pt x="664893" y="1037148"/>
                  <a:pt x="656196" y="1042422"/>
                  <a:pt x="646545" y="1043709"/>
                </a:cubicBezTo>
                <a:cubicBezTo>
                  <a:pt x="609797" y="1048609"/>
                  <a:pt x="572654" y="1049867"/>
                  <a:pt x="535709" y="1052946"/>
                </a:cubicBezTo>
                <a:cubicBezTo>
                  <a:pt x="523394" y="1059103"/>
                  <a:pt x="510220" y="1063781"/>
                  <a:pt x="498764" y="1071418"/>
                </a:cubicBezTo>
                <a:cubicBezTo>
                  <a:pt x="435510" y="1113587"/>
                  <a:pt x="437697" y="1114013"/>
                  <a:pt x="397164" y="1154546"/>
                </a:cubicBezTo>
                <a:cubicBezTo>
                  <a:pt x="377940" y="1231435"/>
                  <a:pt x="401347" y="1155416"/>
                  <a:pt x="369455" y="1219200"/>
                </a:cubicBezTo>
                <a:cubicBezTo>
                  <a:pt x="331238" y="1295635"/>
                  <a:pt x="399399" y="1187765"/>
                  <a:pt x="341745" y="1283855"/>
                </a:cubicBezTo>
                <a:cubicBezTo>
                  <a:pt x="308602" y="1339094"/>
                  <a:pt x="313999" y="1330074"/>
                  <a:pt x="277091" y="1366982"/>
                </a:cubicBezTo>
                <a:cubicBezTo>
                  <a:pt x="274012" y="1376218"/>
                  <a:pt x="272583" y="1386180"/>
                  <a:pt x="267855" y="1394691"/>
                </a:cubicBezTo>
                <a:cubicBezTo>
                  <a:pt x="257073" y="1414099"/>
                  <a:pt x="230909" y="1450109"/>
                  <a:pt x="230909" y="1450109"/>
                </a:cubicBezTo>
                <a:cubicBezTo>
                  <a:pt x="227830" y="1462424"/>
                  <a:pt x="226130" y="1475169"/>
                  <a:pt x="221673" y="1487055"/>
                </a:cubicBezTo>
                <a:cubicBezTo>
                  <a:pt x="211629" y="1513839"/>
                  <a:pt x="200039" y="1528741"/>
                  <a:pt x="184727" y="1551709"/>
                </a:cubicBezTo>
                <a:cubicBezTo>
                  <a:pt x="181648" y="1607127"/>
                  <a:pt x="180299" y="1662669"/>
                  <a:pt x="175491" y="1717964"/>
                </a:cubicBezTo>
                <a:cubicBezTo>
                  <a:pt x="172419" y="1753292"/>
                  <a:pt x="158837" y="1786399"/>
                  <a:pt x="147782" y="1819564"/>
                </a:cubicBezTo>
                <a:lnTo>
                  <a:pt x="129309" y="1874982"/>
                </a:lnTo>
                <a:lnTo>
                  <a:pt x="110836" y="1930400"/>
                </a:lnTo>
                <a:cubicBezTo>
                  <a:pt x="101600" y="1939636"/>
                  <a:pt x="91489" y="1948074"/>
                  <a:pt x="83127" y="1958109"/>
                </a:cubicBezTo>
                <a:cubicBezTo>
                  <a:pt x="50099" y="1997743"/>
                  <a:pt x="81106" y="1976726"/>
                  <a:pt x="36945" y="2013527"/>
                </a:cubicBezTo>
                <a:cubicBezTo>
                  <a:pt x="12728" y="2033708"/>
                  <a:pt x="18658" y="2032000"/>
                  <a:pt x="0" y="2032000"/>
                </a:cubicBez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5712349" y="3014504"/>
            <a:ext cx="1813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rgbClr val="FF0000"/>
                </a:solidFill>
              </a:rPr>
              <a:t>예상</a:t>
            </a:r>
            <a:r>
              <a:rPr lang="ko-KR" altLang="en-US" sz="2000" dirty="0" smtClean="0">
                <a:solidFill>
                  <a:srgbClr val="FF0000"/>
                </a:solidFill>
              </a:rPr>
              <a:t> </a:t>
            </a:r>
            <a:r>
              <a:rPr lang="ko-KR" altLang="en-US" sz="2000" dirty="0" err="1" smtClean="0">
                <a:solidFill>
                  <a:srgbClr val="FF0000"/>
                </a:solidFill>
              </a:rPr>
              <a:t>진행루트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954703" y="3942700"/>
            <a:ext cx="17940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필수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진행구간</a:t>
            </a:r>
            <a:r>
              <a:rPr lang="en-US" altLang="ko-KR" b="1" dirty="0" smtClean="0">
                <a:solidFill>
                  <a:srgbClr val="FF0000"/>
                </a:solidFill>
              </a:rPr>
              <a:t>,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r>
              <a:rPr lang="ko-KR" altLang="en-US" b="1" dirty="0" err="1" smtClean="0">
                <a:solidFill>
                  <a:srgbClr val="FF0000"/>
                </a:solidFill>
              </a:rPr>
              <a:t>보스급의</a:t>
            </a:r>
            <a:r>
              <a:rPr lang="ko-KR" altLang="en-US" b="1" dirty="0" smtClean="0">
                <a:solidFill>
                  <a:srgbClr val="FF0000"/>
                </a:solidFill>
              </a:rPr>
              <a:t> 적</a:t>
            </a:r>
            <a:endParaRPr lang="en-US" altLang="ko-KR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774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적의</a:t>
            </a:r>
            <a:r>
              <a:rPr lang="ko-KR" altLang="en-US" dirty="0" smtClean="0"/>
              <a:t> </a:t>
            </a:r>
            <a:r>
              <a:rPr lang="ko-KR" altLang="en-US" dirty="0" smtClean="0"/>
              <a:t>종류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163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1.</a:t>
            </a:r>
            <a:r>
              <a:rPr lang="ko-KR" altLang="en-US" dirty="0" smtClean="0"/>
              <a:t> </a:t>
            </a:r>
            <a:r>
              <a:rPr lang="ko-KR" altLang="en-US" dirty="0" smtClean="0"/>
              <a:t>시각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</a:t>
            </a:r>
            <a:r>
              <a:rPr lang="ko-KR" altLang="en-US" dirty="0" smtClean="0"/>
              <a:t>개체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SightMan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0" indent="0">
              <a:buNone/>
            </a:pPr>
            <a:r>
              <a:rPr lang="ko-KR" altLang="ko-KR" sz="1800" dirty="0" smtClean="0"/>
              <a:t>손전등 </a:t>
            </a:r>
            <a:r>
              <a:rPr lang="ko-KR" altLang="ko-KR" sz="1800" dirty="0"/>
              <a:t>빛에 아주 민감하게 </a:t>
            </a:r>
            <a:r>
              <a:rPr lang="ko-KR" altLang="ko-KR" sz="1800" dirty="0" smtClean="0"/>
              <a:t>반응</a:t>
            </a:r>
            <a:r>
              <a:rPr lang="en-US" altLang="ko-KR" sz="1800" dirty="0" smtClean="0"/>
              <a:t>,</a:t>
            </a:r>
            <a:r>
              <a:rPr lang="ko-KR" altLang="ko-KR" sz="1800" dirty="0" smtClean="0"/>
              <a:t> 상대적으로 </a:t>
            </a:r>
            <a:r>
              <a:rPr lang="ko-KR" altLang="ko-KR" sz="1800" dirty="0"/>
              <a:t>청각적인 부분이 </a:t>
            </a:r>
            <a:r>
              <a:rPr lang="ko-KR" altLang="ko-KR" sz="1800" dirty="0" smtClean="0"/>
              <a:t>취약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ko-KR" sz="1800" dirty="0"/>
              <a:t>플레이어는 손전등을 끄고 어둠 속 희미한 실루엣에 의존하여 이동</a:t>
            </a:r>
            <a:r>
              <a:rPr lang="en-US" altLang="ko-KR" sz="1800" dirty="0"/>
              <a:t>, </a:t>
            </a:r>
            <a:r>
              <a:rPr lang="ko-KR" altLang="ko-KR" sz="1800" dirty="0"/>
              <a:t>회피 하게 된다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r>
              <a:rPr lang="ko-KR" altLang="en-US" sz="1800" dirty="0" smtClean="0"/>
              <a:t>지정된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루트를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계속해서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순회한다</a:t>
            </a:r>
            <a:r>
              <a:rPr lang="en-US" altLang="ko-KR" sz="1800" dirty="0" smtClean="0"/>
              <a:t>.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dirty="0" smtClean="0"/>
              <a:t>1.</a:t>
            </a:r>
            <a:r>
              <a:rPr lang="ko-KR" altLang="en-US" dirty="0" smtClean="0"/>
              <a:t> 청각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SoundMan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sz="1800" dirty="0" smtClean="0"/>
              <a:t>소리에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민감하게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반응</a:t>
            </a:r>
            <a:r>
              <a:rPr lang="en-US" altLang="ko-KR" sz="1800" dirty="0" smtClean="0"/>
              <a:t>.</a:t>
            </a:r>
            <a:r>
              <a:rPr lang="ko-KR" altLang="en-US" sz="1800" dirty="0"/>
              <a:t> </a:t>
            </a:r>
            <a:r>
              <a:rPr lang="ko-KR" altLang="en-US" sz="1800" dirty="0" smtClean="0"/>
              <a:t>대신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눈이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좋지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않아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빛을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볼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수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없다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r>
              <a:rPr lang="ko-KR" altLang="en-US" sz="1800" dirty="0" smtClean="0"/>
              <a:t>특정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상황을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만족하지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않는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경우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제자리에서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움직이지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않는다</a:t>
            </a:r>
            <a:r>
              <a:rPr lang="en-US" altLang="ko-KR" sz="1800" dirty="0" smtClean="0"/>
              <a:t>.</a:t>
            </a:r>
            <a:endParaRPr lang="en-US" altLang="ko-KR" sz="1800" dirty="0" smtClean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ko-KR" altLang="en-US" sz="1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404" y="654660"/>
            <a:ext cx="1101599" cy="207205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003" y="4267200"/>
            <a:ext cx="1441772" cy="181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659823"/>
            <a:ext cx="10515600" cy="564125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3.</a:t>
            </a:r>
            <a:r>
              <a:rPr lang="ko-KR" altLang="en-US" dirty="0" smtClean="0"/>
              <a:t> </a:t>
            </a:r>
            <a:r>
              <a:rPr lang="ko-KR" altLang="en-US" dirty="0" smtClean="0"/>
              <a:t>후각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</a:t>
            </a:r>
            <a:r>
              <a:rPr lang="ko-KR" altLang="en-US" dirty="0" smtClean="0"/>
              <a:t>개체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ZombieDog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sz="1800" dirty="0" smtClean="0"/>
              <a:t>냄새에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민감하게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반응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이동속도가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느리지만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플레이어가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있는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위치를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정확히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알고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계속해서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쫓아온다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안전한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지역에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있더라도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냄새는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숨길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수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없기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때문에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영원히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숨어있을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수는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없다</a:t>
            </a:r>
            <a:r>
              <a:rPr lang="en-US" altLang="ko-KR" sz="1800" dirty="0" smtClean="0"/>
              <a:t>.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dirty="0"/>
              <a:t>4</a:t>
            </a:r>
            <a:r>
              <a:rPr lang="en-US" altLang="ko-KR" dirty="0" smtClean="0"/>
              <a:t>.</a:t>
            </a:r>
            <a:r>
              <a:rPr lang="ko-KR" altLang="en-US" dirty="0" smtClean="0"/>
              <a:t> 구간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탐지형</a:t>
            </a:r>
            <a:r>
              <a:rPr lang="ko-KR" altLang="en-US" dirty="0" smtClean="0"/>
              <a:t> </a:t>
            </a:r>
            <a:r>
              <a:rPr lang="ko-KR" altLang="en-US" dirty="0" smtClean="0"/>
              <a:t>개체</a:t>
            </a:r>
            <a:r>
              <a:rPr lang="ko-KR" altLang="en-US" dirty="0" smtClean="0"/>
              <a:t> </a:t>
            </a:r>
            <a:r>
              <a:rPr lang="en-US" altLang="ko-KR" dirty="0" smtClean="0"/>
              <a:t>: CCTV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sz="1800" dirty="0" smtClean="0"/>
              <a:t>일정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구역을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계속해서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감시한다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모든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CCTV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중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일정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CCTV</a:t>
            </a:r>
            <a:r>
              <a:rPr lang="ko-KR" altLang="en-US" sz="1800" dirty="0" smtClean="0"/>
              <a:t>가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돌아가며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작동하며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작동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중일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때에는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외부에서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그것을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확인할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수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있다</a:t>
            </a:r>
            <a:r>
              <a:rPr lang="en-US" altLang="ko-KR" sz="1800" dirty="0" smtClean="0"/>
              <a:t>. (</a:t>
            </a:r>
            <a:r>
              <a:rPr lang="ko-KR" altLang="en-US" sz="1800" dirty="0" smtClean="0"/>
              <a:t>빨간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불빛</a:t>
            </a:r>
            <a:r>
              <a:rPr lang="en-US" altLang="ko-KR" sz="1800" dirty="0" smtClean="0"/>
              <a:t>)</a:t>
            </a:r>
            <a:endParaRPr lang="en-US" altLang="ko-KR" sz="1800" dirty="0" smtClean="0"/>
          </a:p>
          <a:p>
            <a:pPr marL="0" indent="0">
              <a:buNone/>
            </a:pPr>
            <a:endParaRPr lang="ko-KR" altLang="en-US" sz="1800" dirty="0"/>
          </a:p>
        </p:txBody>
      </p:sp>
      <p:pic>
        <p:nvPicPr>
          <p:cNvPr id="3076" name="Picture 4" descr="지옥 사냥개 일러스트, 주민 이블 6 Dobermann 주민 이블 7 일, 좀비, 게임, 육식 동물, 착한 애 png | PNGWi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0873" y="269333"/>
            <a:ext cx="1482725" cy="1238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CTV 카메라 VR / AR / 로우 폴리 3D 모델 3D 모델 $8 - .tga .ztl .stl .obj .ma .fbx .3ds  - Free3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172" y="3655074"/>
            <a:ext cx="1021701" cy="1021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306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10795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3600" dirty="0" err="1" smtClean="0"/>
              <a:t>예시화면</a:t>
            </a:r>
            <a:endParaRPr lang="ko-KR" altLang="en-US" sz="36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1376363"/>
            <a:ext cx="3561806" cy="19859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62200" y="3381376"/>
            <a:ext cx="3020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근처에</a:t>
            </a:r>
            <a:r>
              <a:rPr lang="ko-KR" altLang="en-US" dirty="0" smtClean="0"/>
              <a:t> </a:t>
            </a:r>
            <a:r>
              <a:rPr lang="ko-KR" altLang="en-US" dirty="0" smtClean="0"/>
              <a:t>가면</a:t>
            </a:r>
            <a:r>
              <a:rPr lang="ko-KR" altLang="en-US" dirty="0" smtClean="0"/>
              <a:t> </a:t>
            </a:r>
            <a:r>
              <a:rPr lang="ko-KR" altLang="en-US" dirty="0" smtClean="0"/>
              <a:t>적이</a:t>
            </a:r>
            <a:r>
              <a:rPr lang="ko-KR" altLang="en-US" dirty="0" smtClean="0"/>
              <a:t> </a:t>
            </a:r>
            <a:r>
              <a:rPr lang="ko-KR" altLang="en-US" dirty="0" smtClean="0"/>
              <a:t>인식한다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981" y="3632717"/>
            <a:ext cx="3523110" cy="19859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86706" y="6067426"/>
            <a:ext cx="319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적에게</a:t>
            </a:r>
            <a:r>
              <a:rPr lang="ko-KR" altLang="en-US" dirty="0" smtClean="0"/>
              <a:t> </a:t>
            </a:r>
            <a:r>
              <a:rPr lang="ko-KR" altLang="en-US" dirty="0" smtClean="0"/>
              <a:t>들키지</a:t>
            </a:r>
            <a:r>
              <a:rPr lang="ko-KR" altLang="en-US" dirty="0" smtClean="0"/>
              <a:t> </a:t>
            </a:r>
            <a:r>
              <a:rPr lang="ko-KR" altLang="en-US" dirty="0" smtClean="0"/>
              <a:t>않게</a:t>
            </a:r>
            <a:r>
              <a:rPr lang="ko-KR" altLang="en-US" dirty="0" smtClean="0"/>
              <a:t> </a:t>
            </a:r>
            <a:r>
              <a:rPr lang="ko-KR" altLang="en-US" dirty="0" smtClean="0"/>
              <a:t>살금살금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981" y="1380442"/>
            <a:ext cx="3470147" cy="19859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394996" y="5713987"/>
            <a:ext cx="2113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아이템을</a:t>
            </a:r>
            <a:r>
              <a:rPr lang="ko-KR" altLang="en-US" dirty="0" smtClean="0"/>
              <a:t> </a:t>
            </a:r>
            <a:r>
              <a:rPr lang="ko-KR" altLang="en-US" dirty="0" smtClean="0"/>
              <a:t>사용하여</a:t>
            </a:r>
            <a:endParaRPr lang="en-US" altLang="ko-KR" dirty="0" smtClean="0"/>
          </a:p>
          <a:p>
            <a:r>
              <a:rPr lang="ko-KR" altLang="en-US" dirty="0" smtClean="0"/>
              <a:t>적을</a:t>
            </a:r>
            <a:r>
              <a:rPr lang="ko-KR" altLang="en-US" dirty="0" smtClean="0"/>
              <a:t> </a:t>
            </a:r>
            <a:r>
              <a:rPr lang="ko-KR" altLang="en-US" dirty="0" smtClean="0"/>
              <a:t>유인한다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3922932"/>
            <a:ext cx="3561806" cy="204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86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670</Words>
  <Application>Microsoft Office PowerPoint</Application>
  <PresentationFormat>와이드스크린</PresentationFormat>
  <Paragraphs>123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Silent Escape</vt:lpstr>
      <vt:lpstr>PowerPoint 프레젠테이션</vt:lpstr>
      <vt:lpstr>Top Features &amp; Goals</vt:lpstr>
      <vt:lpstr>핵심 재미요소를 극대화 하기 위해…</vt:lpstr>
      <vt:lpstr>플레이어가 할 수 있는 것은?</vt:lpstr>
      <vt:lpstr>게임 진행 예시</vt:lpstr>
      <vt:lpstr>적의 종류</vt:lpstr>
      <vt:lpstr>PowerPoint 프레젠테이션</vt:lpstr>
      <vt:lpstr>예시화면</vt:lpstr>
      <vt:lpstr>게임 시작 순서도</vt:lpstr>
      <vt:lpstr>Player Controll - 이동</vt:lpstr>
      <vt:lpstr>Player Controll - 상호작용</vt:lpstr>
      <vt:lpstr>UI</vt:lpstr>
      <vt:lpstr>사운드 리소스</vt:lpstr>
      <vt:lpstr>클래스 다이어그램</vt:lpstr>
      <vt:lpstr>Development Schedule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Silent Escape</dc:title>
  <dc:creator>admin</dc:creator>
  <cp:lastModifiedBy>admin</cp:lastModifiedBy>
  <cp:revision>13</cp:revision>
  <dcterms:created xsi:type="dcterms:W3CDTF">2022-11-03T01:21:21Z</dcterms:created>
  <dcterms:modified xsi:type="dcterms:W3CDTF">2022-11-03T03:31:17Z</dcterms:modified>
</cp:coreProperties>
</file>

<file path=docProps/thumbnail.jpeg>
</file>